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notesSlides/notesSlide23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1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4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5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6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7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72" r:id="rId1"/>
  </p:sldMasterIdLst>
  <p:notesMasterIdLst>
    <p:notesMasterId r:id="rId133"/>
  </p:notesMasterIdLst>
  <p:handoutMasterIdLst>
    <p:handoutMasterId r:id="rId134"/>
  </p:handoutMasterIdLst>
  <p:sldIdLst>
    <p:sldId id="536" r:id="rId2"/>
    <p:sldId id="538" r:id="rId3"/>
    <p:sldId id="452" r:id="rId4"/>
    <p:sldId id="600" r:id="rId5"/>
    <p:sldId id="601" r:id="rId6"/>
    <p:sldId id="539" r:id="rId7"/>
    <p:sldId id="540" r:id="rId8"/>
    <p:sldId id="541" r:id="rId9"/>
    <p:sldId id="548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547" r:id="rId21"/>
    <p:sldId id="560" r:id="rId22"/>
    <p:sldId id="563" r:id="rId23"/>
    <p:sldId id="564" r:id="rId24"/>
    <p:sldId id="565" r:id="rId25"/>
    <p:sldId id="566" r:id="rId26"/>
    <p:sldId id="567" r:id="rId27"/>
    <p:sldId id="568" r:id="rId28"/>
    <p:sldId id="572" r:id="rId29"/>
    <p:sldId id="571" r:id="rId30"/>
    <p:sldId id="574" r:id="rId31"/>
    <p:sldId id="577" r:id="rId32"/>
    <p:sldId id="575" r:id="rId33"/>
    <p:sldId id="576" r:id="rId34"/>
    <p:sldId id="578" r:id="rId35"/>
    <p:sldId id="579" r:id="rId36"/>
    <p:sldId id="580" r:id="rId37"/>
    <p:sldId id="582" r:id="rId38"/>
    <p:sldId id="581" r:id="rId39"/>
    <p:sldId id="598" r:id="rId40"/>
    <p:sldId id="569" r:id="rId41"/>
    <p:sldId id="570" r:id="rId42"/>
    <p:sldId id="583" r:id="rId43"/>
    <p:sldId id="584" r:id="rId44"/>
    <p:sldId id="585" r:id="rId45"/>
    <p:sldId id="586" r:id="rId46"/>
    <p:sldId id="587" r:id="rId47"/>
    <p:sldId id="588" r:id="rId48"/>
    <p:sldId id="589" r:id="rId49"/>
    <p:sldId id="590" r:id="rId50"/>
    <p:sldId id="592" r:id="rId51"/>
    <p:sldId id="593" r:id="rId52"/>
    <p:sldId id="594" r:id="rId53"/>
    <p:sldId id="595" r:id="rId54"/>
    <p:sldId id="596" r:id="rId55"/>
    <p:sldId id="597" r:id="rId56"/>
    <p:sldId id="599" r:id="rId57"/>
    <p:sldId id="602" r:id="rId58"/>
    <p:sldId id="603" r:id="rId59"/>
    <p:sldId id="604" r:id="rId60"/>
    <p:sldId id="605" r:id="rId61"/>
    <p:sldId id="606" r:id="rId62"/>
    <p:sldId id="607" r:id="rId63"/>
    <p:sldId id="608" r:id="rId64"/>
    <p:sldId id="609" r:id="rId65"/>
    <p:sldId id="610" r:id="rId66"/>
    <p:sldId id="611" r:id="rId67"/>
    <p:sldId id="612" r:id="rId68"/>
    <p:sldId id="613" r:id="rId69"/>
    <p:sldId id="614" r:id="rId70"/>
    <p:sldId id="615" r:id="rId71"/>
    <p:sldId id="616" r:id="rId72"/>
    <p:sldId id="617" r:id="rId73"/>
    <p:sldId id="618" r:id="rId74"/>
    <p:sldId id="619" r:id="rId75"/>
    <p:sldId id="620" r:id="rId76"/>
    <p:sldId id="621" r:id="rId77"/>
    <p:sldId id="622" r:id="rId78"/>
    <p:sldId id="623" r:id="rId79"/>
    <p:sldId id="624" r:id="rId80"/>
    <p:sldId id="625" r:id="rId81"/>
    <p:sldId id="626" r:id="rId82"/>
    <p:sldId id="627" r:id="rId83"/>
    <p:sldId id="628" r:id="rId84"/>
    <p:sldId id="629" r:id="rId85"/>
    <p:sldId id="630" r:id="rId86"/>
    <p:sldId id="631" r:id="rId87"/>
    <p:sldId id="632" r:id="rId88"/>
    <p:sldId id="633" r:id="rId89"/>
    <p:sldId id="634" r:id="rId90"/>
    <p:sldId id="635" r:id="rId91"/>
    <p:sldId id="636" r:id="rId92"/>
    <p:sldId id="637" r:id="rId93"/>
    <p:sldId id="638" r:id="rId94"/>
    <p:sldId id="639" r:id="rId95"/>
    <p:sldId id="640" r:id="rId96"/>
    <p:sldId id="641" r:id="rId97"/>
    <p:sldId id="642" r:id="rId98"/>
    <p:sldId id="643" r:id="rId99"/>
    <p:sldId id="644" r:id="rId100"/>
    <p:sldId id="645" r:id="rId101"/>
    <p:sldId id="646" r:id="rId102"/>
    <p:sldId id="647" r:id="rId103"/>
    <p:sldId id="648" r:id="rId104"/>
    <p:sldId id="649" r:id="rId105"/>
    <p:sldId id="650" r:id="rId106"/>
    <p:sldId id="651" r:id="rId107"/>
    <p:sldId id="652" r:id="rId108"/>
    <p:sldId id="653" r:id="rId109"/>
    <p:sldId id="654" r:id="rId110"/>
    <p:sldId id="655" r:id="rId111"/>
    <p:sldId id="656" r:id="rId112"/>
    <p:sldId id="657" r:id="rId113"/>
    <p:sldId id="658" r:id="rId114"/>
    <p:sldId id="659" r:id="rId115"/>
    <p:sldId id="660" r:id="rId116"/>
    <p:sldId id="661" r:id="rId117"/>
    <p:sldId id="662" r:id="rId118"/>
    <p:sldId id="663" r:id="rId119"/>
    <p:sldId id="664" r:id="rId120"/>
    <p:sldId id="665" r:id="rId121"/>
    <p:sldId id="666" r:id="rId122"/>
    <p:sldId id="667" r:id="rId123"/>
    <p:sldId id="668" r:id="rId124"/>
    <p:sldId id="669" r:id="rId125"/>
    <p:sldId id="670" r:id="rId126"/>
    <p:sldId id="671" r:id="rId127"/>
    <p:sldId id="672" r:id="rId128"/>
    <p:sldId id="673" r:id="rId129"/>
    <p:sldId id="674" r:id="rId130"/>
    <p:sldId id="675" r:id="rId131"/>
    <p:sldId id="301" r:id="rId1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15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YCOT" initials="M" lastIdx="2" clrIdx="0">
    <p:extLst>
      <p:ext uri="{19B8F6BF-5375-455C-9EA6-DF929625EA0E}">
        <p15:presenceInfo xmlns:p15="http://schemas.microsoft.com/office/powerpoint/2012/main" userId="MOYCO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69172A"/>
    <a:srgbClr val="652632"/>
    <a:srgbClr val="EAEAEA"/>
    <a:srgbClr val="7F7F7F"/>
    <a:srgbClr val="B2B2B0"/>
    <a:srgbClr val="565B5E"/>
    <a:srgbClr val="75B901"/>
    <a:srgbClr val="2323C9"/>
    <a:srgbClr val="37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39" autoAdjust="0"/>
    <p:restoredTop sz="88436" autoAdjust="0"/>
  </p:normalViewPr>
  <p:slideViewPr>
    <p:cSldViewPr snapToGrid="0">
      <p:cViewPr varScale="1">
        <p:scale>
          <a:sx n="74" d="100"/>
          <a:sy n="74" d="100"/>
        </p:scale>
        <p:origin x="54" y="456"/>
      </p:cViewPr>
      <p:guideLst>
        <p:guide orient="horz" pos="300"/>
        <p:guide pos="15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handoutMaster" Target="handoutMasters/handout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Public\Documents\ml-class\lectures-slides\assets\2.2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387712112"/>
        <c:axId val="-1387711568"/>
      </c:scatterChart>
      <c:valAx>
        <c:axId val="-1387712112"/>
        <c:scaling>
          <c:orientation val="minMax"/>
          <c:max val="400"/>
          <c:min val="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-1387711568"/>
        <c:crosses val="autoZero"/>
        <c:crossBetween val="midCat"/>
        <c:majorUnit val="100"/>
      </c:valAx>
      <c:valAx>
        <c:axId val="-1387711568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38100"/>
        </c:spPr>
        <c:crossAx val="-138771211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8T15:27:58.934" idx="2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EFB12-FA86-4056-8478-4625196BDF91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AD9B2-0429-42CD-BD4E-625E4F0965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0486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0F2DB-79DE-4C45-8FB7-91D679F98A83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A0A7C-802B-4400-835F-C2E2315322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84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723815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219054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714293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209532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/>
            <a:fld id="{7A35F43E-94D6-49A9-A5B4-1DF866E36E60}" type="slidenum">
              <a:rPr lang="es-ES" smtClean="0">
                <a:solidFill>
                  <a:srgbClr val="000000"/>
                </a:solidFill>
                <a:latin typeface="Times New Roman" pitchFamily="18" charset="0"/>
              </a:rPr>
              <a:pPr eaLnBrk="1"/>
              <a:t>3</a:t>
            </a:fld>
            <a:endParaRPr lang="es-E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644" cy="17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During this defense, I´m going</a:t>
            </a:r>
            <a:r>
              <a:rPr lang="en-US" baseline="0" dirty="0" smtClean="0"/>
              <a:t> to talk about </a:t>
            </a:r>
          </a:p>
          <a:p>
            <a:r>
              <a:rPr lang="en-US" baseline="0" dirty="0" smtClean="0"/>
              <a:t>Firs that all of the research motivation : why we are researching particularly in Motorcycles as Urban actor, why motorcycles has to studied as a vulnerable road users, and their impact related to accidentallity rate but also related to environmental pollution conditions, mainly in emerging countries where this motorcycles are used as a principal transport mean…then I’m going to describe the</a:t>
            </a:r>
          </a:p>
          <a:p>
            <a:r>
              <a:rPr lang="en-US" baseline="0" dirty="0" smtClean="0"/>
              <a:t>2, Objectives that that’s describes what this research tries to achieve and finally achieve.  In order to do that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start with an </a:t>
            </a:r>
          </a:p>
          <a:p>
            <a:r>
              <a:rPr lang="en-US" baseline="0" dirty="0" smtClean="0"/>
              <a:t>3 timeline review, that describes the main research efforts done in order to detect and track Motorcycles an Bicycles as a vulnerability Road users</a:t>
            </a:r>
          </a:p>
          <a:p>
            <a:r>
              <a:rPr lang="en-US" baseline="0" dirty="0" smtClean="0"/>
              <a:t>After this  We start developing each objective, starting with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Motorcycle Classification in Urban Scenarios using a deep learning Convolutional neural networks for Feature Extraction. (ICPRS 2017)</a:t>
            </a:r>
          </a:p>
          <a:p>
            <a:endParaRPr lang="en-US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After this we are trying to determine which is the best strategy derived from artificial intelligence for implement vehicle detection, so we develop a </a:t>
            </a:r>
            <a:r>
              <a:rPr lang="en-US" sz="1200" dirty="0" smtClean="0"/>
              <a:t>Vehicle Detection using Alex Net and Faster R-CNN Deep Learning Models: a Comparative Study (IVIC2017)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Now that we identified the appropriate technique or strategy which offer us best performance results, we decide to create a deep learning network model call “EspiNet - A new model based on Faster R-CNN for detection and classification of Motorcycles under occluded urban Scenarios (Where initial results were presented at ICPRS 2018.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With the important results obtained with EspiNet, we decide to show how important is detection in </a:t>
            </a:r>
            <a:r>
              <a:rPr lang="en-US" sz="1200" baseline="0" dirty="0" err="1" smtClean="0"/>
              <a:t>traking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algorthms</a:t>
            </a:r>
            <a:r>
              <a:rPr lang="en-US" sz="1200" baseline="0" dirty="0" smtClean="0"/>
              <a:t>, we implement two state of the art Tracking algorithms, ones is n deep learning, as a comparative study we evaluate the performance of EspiNet , Faster R-CNN and Yolo and prove that with good detection results, we obtain also improved results for Multiple Object tracking.</a:t>
            </a:r>
          </a:p>
          <a:p>
            <a:endParaRPr lang="en-US" sz="1200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Finally we are going to talk about the conclusions of this research, the topics that can be extended </a:t>
            </a:r>
            <a:r>
              <a:rPr lang="en-US" baseline="0" dirty="0" err="1" smtClean="0"/>
              <a:t>anf</a:t>
            </a:r>
            <a:r>
              <a:rPr lang="en-US" baseline="0" dirty="0" smtClean="0"/>
              <a:t> future research guidelines that we considered relevant.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showing how it was </a:t>
            </a:r>
            <a:r>
              <a:rPr lang="en-US" baseline="0" dirty="0" err="1" smtClean="0"/>
              <a:t>reched</a:t>
            </a:r>
            <a:r>
              <a:rPr lang="en-US" baseline="0" dirty="0" smtClean="0"/>
              <a:t> every </a:t>
            </a:r>
            <a:r>
              <a:rPr lang="en-US" baseline="0" dirty="0" err="1" smtClean="0"/>
              <a:t>singleand</a:t>
            </a:r>
            <a:r>
              <a:rPr lang="en-US" baseline="0" dirty="0" smtClean="0"/>
              <a:t> concluding each one with an publishing generally related to a presentation in a international Congress of pattern recognition. So we start the development of each objective by </a:t>
            </a:r>
          </a:p>
        </p:txBody>
      </p:sp>
    </p:spTree>
    <p:extLst>
      <p:ext uri="{BB962C8B-B14F-4D97-AF65-F5344CB8AC3E}">
        <p14:creationId xmlns:p14="http://schemas.microsoft.com/office/powerpoint/2010/main" val="1779813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A0A7C-802B-4400-835F-C2E231532225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743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 </a:t>
            </a:r>
          </a:p>
          <a:p>
            <a:r>
              <a:rPr lang="en-US" altLang="en-US" smtClean="0"/>
              <a:t>C B</a:t>
            </a:r>
          </a:p>
          <a:p>
            <a:endParaRPr lang="en-US" altLang="en-US" smtClean="0"/>
          </a:p>
          <a:p>
            <a:r>
              <a:rPr lang="en-US" altLang="en-US" smtClean="0"/>
              <a:t>C</a:t>
            </a:r>
          </a:p>
          <a:p>
            <a:r>
              <a:rPr lang="en-US" altLang="en-US" smtClean="0"/>
              <a:t>B A</a:t>
            </a:r>
          </a:p>
          <a:p>
            <a:r>
              <a:rPr lang="en-US" altLang="en-US" smtClean="0"/>
              <a:t>A</a:t>
            </a:r>
          </a:p>
          <a:p>
            <a:endParaRPr lang="en-US" altLang="en-US" smtClean="0"/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944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EECE26-B1A1-40E1-81DE-585ECD933031}" type="slidenum">
              <a:rPr lang="en-US" altLang="en-US">
                <a:latin typeface="Calibri" panose="020F0502020204030204" pitchFamily="34" charset="0"/>
              </a:rPr>
              <a:pPr eaLnBrk="1" hangingPunct="1"/>
              <a:t>88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95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6BA23D-993C-4074-A7D7-BE32B366B501}" type="slidenum">
              <a:rPr lang="en-US" altLang="en-US">
                <a:latin typeface="Calibri" panose="020F0502020204030204" pitchFamily="34" charset="0"/>
              </a:rPr>
              <a:pPr eaLnBrk="1" hangingPunct="1"/>
              <a:t>89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984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s-CO" smtClean="0"/>
              <a:t>Pop-up Quiz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9EC542-E086-43CA-866D-CAD052F36EE7}" type="slidenum">
              <a:rPr lang="en-US" altLang="en-US">
                <a:latin typeface="Calibri" panose="020F0502020204030204" pitchFamily="34" charset="0"/>
              </a:rPr>
              <a:pPr eaLnBrk="1" hangingPunct="1"/>
              <a:t>90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33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98CA1C-9CC5-466B-A8C3-2CA000D82BD3}" type="slidenum">
              <a:rPr lang="en-US" altLang="en-US">
                <a:latin typeface="Calibri" panose="020F0502020204030204" pitchFamily="34" charset="0"/>
              </a:rPr>
              <a:pPr eaLnBrk="1" hangingPunct="1"/>
              <a:t>91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96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8687B1-D888-4374-8997-AB88D31EC07E}" type="slidenum">
              <a:rPr lang="en-US" altLang="en-US">
                <a:latin typeface="Calibri" panose="020F0502020204030204" pitchFamily="34" charset="0"/>
              </a:rPr>
              <a:pPr eaLnBrk="1" hangingPunct="1"/>
              <a:t>92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5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A6C2BA4-3B63-4CC9-9FE7-35C258F1B17E}" type="slidenum">
              <a:rPr lang="en-US" altLang="en-US">
                <a:latin typeface="Calibri" panose="020F0502020204030204" pitchFamily="34" charset="0"/>
              </a:rPr>
              <a:pPr eaLnBrk="1" hangingPunct="1"/>
              <a:t>93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477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45D9E4-5111-49C5-8ECE-7C617D1C3F98}" type="slidenum">
              <a:rPr lang="en-US" altLang="en-US">
                <a:latin typeface="Calibri" panose="020F0502020204030204" pitchFamily="34" charset="0"/>
              </a:rPr>
              <a:pPr eaLnBrk="1" hangingPunct="1"/>
              <a:t>94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65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8FD99F5-83CB-41E0-B28E-746080351CA3}" type="slidenum">
              <a:rPr lang="en-US" altLang="en-US">
                <a:latin typeface="Calibri" panose="020F0502020204030204" pitchFamily="34" charset="0"/>
              </a:rPr>
              <a:pPr eaLnBrk="1" hangingPunct="1"/>
              <a:t>95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723815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219054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714293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209532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/>
            <a:fld id="{7A35F43E-94D6-49A9-A5B4-1DF866E36E60}" type="slidenum">
              <a:rPr lang="es-ES" smtClean="0">
                <a:solidFill>
                  <a:srgbClr val="000000"/>
                </a:solidFill>
                <a:latin typeface="Times New Roman" pitchFamily="18" charset="0"/>
              </a:rPr>
              <a:pPr eaLnBrk="1"/>
              <a:t>4</a:t>
            </a:fld>
            <a:endParaRPr lang="es-E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644" cy="17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During this defense, I´m going</a:t>
            </a:r>
            <a:r>
              <a:rPr lang="en-US" baseline="0" dirty="0" smtClean="0"/>
              <a:t> to talk about </a:t>
            </a:r>
          </a:p>
          <a:p>
            <a:r>
              <a:rPr lang="en-US" baseline="0" dirty="0" smtClean="0"/>
              <a:t>Firs that all of the research motivation : why we are researching particularly in Motorcycles as Urban actor, why motorcycles has to studied as a vulnerable road users, and their impact related to accidentallity rate but also related to environmental pollution conditions, mainly in emerging countries where this motorcycles are used as a principal transport mean…then I’m going to describe the</a:t>
            </a:r>
          </a:p>
          <a:p>
            <a:r>
              <a:rPr lang="en-US" baseline="0" dirty="0" smtClean="0"/>
              <a:t>2, Objectives that that’s describes what this research tries to achieve and finally achieve.  In order to do that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start with an </a:t>
            </a:r>
          </a:p>
          <a:p>
            <a:r>
              <a:rPr lang="en-US" baseline="0" dirty="0" smtClean="0"/>
              <a:t>3 timeline review, that describes the main research efforts done in order to detect and track Motorcycles an Bicycles as a vulnerability Road users</a:t>
            </a:r>
          </a:p>
          <a:p>
            <a:r>
              <a:rPr lang="en-US" baseline="0" dirty="0" smtClean="0"/>
              <a:t>After this  We start developing each objective, starting with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Motorcycle Classification in Urban Scenarios using a deep learning Convolutional neural networks for Feature Extraction. (ICPRS 2017)</a:t>
            </a:r>
          </a:p>
          <a:p>
            <a:endParaRPr lang="en-US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After this we are trying to determine which is the best strategy derived from artificial intelligence for implement vehicle detection, so we develop a </a:t>
            </a:r>
            <a:r>
              <a:rPr lang="en-US" sz="1200" dirty="0" smtClean="0"/>
              <a:t>Vehicle Detection using Alex Net and Faster R-CNN Deep Learning Models: a Comparative Study (IVIC2017)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Now that we identified the appropriate technique or strategy which offer us best performance results, we decide to create a deep learning network model call “EspiNet - A new model based on Faster R-CNN for detection and classification of Motorcycles under occluded urban Scenarios (Where initial results were presented at ICPRS 2018.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With the important results obtained with EspiNet, we decide to show how important is detection in </a:t>
            </a:r>
            <a:r>
              <a:rPr lang="en-US" sz="1200" baseline="0" dirty="0" err="1" smtClean="0"/>
              <a:t>traking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algorthms</a:t>
            </a:r>
            <a:r>
              <a:rPr lang="en-US" sz="1200" baseline="0" dirty="0" smtClean="0"/>
              <a:t>, we implement two state of the art Tracking algorithms, ones is n deep learning, as a comparative study we evaluate the performance of EspiNet , Faster R-CNN and Yolo and prove that with good detection results, we obtain also improved results for Multiple Object tracking.</a:t>
            </a:r>
          </a:p>
          <a:p>
            <a:endParaRPr lang="en-US" sz="1200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Finally we are going to talk about the conclusions of this research, the topics that can be extended </a:t>
            </a:r>
            <a:r>
              <a:rPr lang="en-US" baseline="0" dirty="0" err="1" smtClean="0"/>
              <a:t>anf</a:t>
            </a:r>
            <a:r>
              <a:rPr lang="en-US" baseline="0" dirty="0" smtClean="0"/>
              <a:t> future research guidelines that we considered relevant.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showing how it was </a:t>
            </a:r>
            <a:r>
              <a:rPr lang="en-US" baseline="0" dirty="0" err="1" smtClean="0"/>
              <a:t>reched</a:t>
            </a:r>
            <a:r>
              <a:rPr lang="en-US" baseline="0" dirty="0" smtClean="0"/>
              <a:t> every </a:t>
            </a:r>
            <a:r>
              <a:rPr lang="en-US" baseline="0" dirty="0" err="1" smtClean="0"/>
              <a:t>singleand</a:t>
            </a:r>
            <a:r>
              <a:rPr lang="en-US" baseline="0" dirty="0" smtClean="0"/>
              <a:t> concluding each one with an publishing generally related to a presentation in a international Congress of pattern recognition. So we start the development of each objective by </a:t>
            </a:r>
          </a:p>
        </p:txBody>
      </p:sp>
    </p:spTree>
    <p:extLst>
      <p:ext uri="{BB962C8B-B14F-4D97-AF65-F5344CB8AC3E}">
        <p14:creationId xmlns:p14="http://schemas.microsoft.com/office/powerpoint/2010/main" val="847385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93A5383-8E86-48A2-A132-2922A79CE405}" type="slidenum">
              <a:rPr lang="en-US" altLang="en-US">
                <a:latin typeface="Calibri" panose="020F0502020204030204" pitchFamily="34" charset="0"/>
              </a:rPr>
              <a:pPr eaLnBrk="1" hangingPunct="1"/>
              <a:t>96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69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CFC969-E5F4-48FC-89AE-3DE992C3135E}" type="slidenum">
              <a:rPr lang="en-US" altLang="en-US">
                <a:latin typeface="Calibri" panose="020F0502020204030204" pitchFamily="34" charset="0"/>
              </a:rPr>
              <a:pPr eaLnBrk="1" hangingPunct="1"/>
              <a:t>97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48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926E3A-34F5-4B09-9DA5-6CD856EC5171}" type="slidenum">
              <a:rPr lang="en-US" altLang="en-US">
                <a:latin typeface="Calibri" panose="020F0502020204030204" pitchFamily="34" charset="0"/>
              </a:rPr>
              <a:pPr eaLnBrk="1" hangingPunct="1"/>
              <a:t>98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359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AF0CEB4-8717-4DDA-AC5F-9218783B2315}" type="slidenum">
              <a:rPr lang="en-US" altLang="en-US">
                <a:latin typeface="Calibri" panose="020F0502020204030204" pitchFamily="34" charset="0"/>
              </a:rPr>
              <a:pPr eaLnBrk="1" hangingPunct="1"/>
              <a:t>99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87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6E7BB31-AE42-4DD6-B961-967C16CF8F95}" type="slidenum">
              <a:rPr lang="en-US" altLang="en-US">
                <a:latin typeface="Calibri" panose="020F0502020204030204" pitchFamily="34" charset="0"/>
              </a:rPr>
              <a:pPr eaLnBrk="1" hangingPunct="1"/>
              <a:t>100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521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9A520BB-46DE-4B9E-A4E9-09CA7D0CD7C5}" type="slidenum">
              <a:rPr lang="en-US" altLang="en-US">
                <a:latin typeface="Calibri" panose="020F0502020204030204" pitchFamily="34" charset="0"/>
              </a:rPr>
              <a:pPr eaLnBrk="1" hangingPunct="1"/>
              <a:t>101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63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4822AD0-68B4-4954-85AB-D7783CC56865}" type="slidenum">
              <a:rPr lang="en-US" altLang="en-US">
                <a:latin typeface="Calibri" panose="020F0502020204030204" pitchFamily="34" charset="0"/>
              </a:rPr>
              <a:pPr eaLnBrk="1" hangingPunct="1"/>
              <a:t>102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941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F0ABDD-43A2-4CBF-81C5-8B1C7E49E63E}" type="slidenum">
              <a:rPr lang="en-US" altLang="en-US">
                <a:latin typeface="Calibri" panose="020F0502020204030204" pitchFamily="34" charset="0"/>
              </a:rPr>
              <a:pPr eaLnBrk="1" hangingPunct="1"/>
              <a:t>103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00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3E920FE-2078-4F56-9725-8283F91C1E5E}" type="slidenum">
              <a:rPr lang="en-US" altLang="en-US">
                <a:latin typeface="Calibri" panose="020F0502020204030204" pitchFamily="34" charset="0"/>
              </a:rPr>
              <a:pPr eaLnBrk="1" hangingPunct="1"/>
              <a:t>104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213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56BAFA-B6DD-4CFD-893F-B217BDAE4E04}" type="slidenum">
              <a:rPr lang="en-US" altLang="en-US">
                <a:latin typeface="Calibri" panose="020F0502020204030204" pitchFamily="34" charset="0"/>
              </a:rPr>
              <a:pPr eaLnBrk="1" hangingPunct="1"/>
              <a:t>105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93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723815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219054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714293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209532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/>
            <a:fld id="{7A35F43E-94D6-49A9-A5B4-1DF866E36E60}" type="slidenum">
              <a:rPr lang="es-ES" smtClean="0">
                <a:solidFill>
                  <a:srgbClr val="000000"/>
                </a:solidFill>
                <a:latin typeface="Times New Roman" pitchFamily="18" charset="0"/>
              </a:rPr>
              <a:pPr eaLnBrk="1"/>
              <a:t>5</a:t>
            </a:fld>
            <a:endParaRPr lang="es-E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644" cy="17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During this defense, I´m going</a:t>
            </a:r>
            <a:r>
              <a:rPr lang="en-US" baseline="0" dirty="0" smtClean="0"/>
              <a:t> to talk about </a:t>
            </a:r>
          </a:p>
          <a:p>
            <a:r>
              <a:rPr lang="en-US" baseline="0" dirty="0" smtClean="0"/>
              <a:t>Firs that all of the research motivation : why we are researching particularly in Motorcycles as Urban actor, why motorcycles has to studied as a vulnerable road users, and their impact related to accidentallity rate but also related to environmental pollution conditions, mainly in emerging countries where this motorcycles are used as a principal transport mean…then I’m going to describe the</a:t>
            </a:r>
          </a:p>
          <a:p>
            <a:r>
              <a:rPr lang="en-US" baseline="0" dirty="0" smtClean="0"/>
              <a:t>2, Objectives that that’s describes what this research tries to achieve and finally achieve.  In order to do that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start with an </a:t>
            </a:r>
          </a:p>
          <a:p>
            <a:r>
              <a:rPr lang="en-US" baseline="0" dirty="0" smtClean="0"/>
              <a:t>3 timeline review, that describes the main research efforts done in order to detect and track Motorcycles an Bicycles as a vulnerability Road users</a:t>
            </a:r>
          </a:p>
          <a:p>
            <a:r>
              <a:rPr lang="en-US" baseline="0" dirty="0" smtClean="0"/>
              <a:t>After this  We start developing each objective, starting with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Motorcycle Classification in Urban Scenarios using a deep learning Convolutional neural networks for Feature Extraction. (ICPRS 2017)</a:t>
            </a:r>
          </a:p>
          <a:p>
            <a:endParaRPr lang="en-US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After this we are trying to determine which is the best strategy derived from artificial intelligence for implement vehicle detection, so we develop a </a:t>
            </a:r>
            <a:r>
              <a:rPr lang="en-US" sz="1200" dirty="0" smtClean="0"/>
              <a:t>Vehicle Detection using Alex Net and Faster R-CNN Deep Learning Models: a Comparative Study (IVIC2017)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Now that we identified the appropriate technique or strategy which offer us best performance results, we decide to create a deep learning network model call “EspiNet - A new model based on Faster R-CNN for detection and classification of Motorcycles under occluded urban Scenarios (Where initial results were presented at ICPRS 2018.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With the important results obtained with EspiNet, we decide to show how important is detection in </a:t>
            </a:r>
            <a:r>
              <a:rPr lang="en-US" sz="1200" baseline="0" dirty="0" err="1" smtClean="0"/>
              <a:t>traking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algorthms</a:t>
            </a:r>
            <a:r>
              <a:rPr lang="en-US" sz="1200" baseline="0" dirty="0" smtClean="0"/>
              <a:t>, we implement two state of the art Tracking algorithms, ones is n deep learning, as a comparative study we evaluate the performance of EspiNet , Faster R-CNN and Yolo and prove that with good detection results, we obtain also improved results for Multiple Object tracking.</a:t>
            </a:r>
          </a:p>
          <a:p>
            <a:endParaRPr lang="en-US" sz="1200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Finally we are going to talk about the conclusions of this research, the topics that can be extended </a:t>
            </a:r>
            <a:r>
              <a:rPr lang="en-US" baseline="0" dirty="0" err="1" smtClean="0"/>
              <a:t>anf</a:t>
            </a:r>
            <a:r>
              <a:rPr lang="en-US" baseline="0" dirty="0" smtClean="0"/>
              <a:t> future research guidelines that we considered relevant.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showing how it was </a:t>
            </a:r>
            <a:r>
              <a:rPr lang="en-US" baseline="0" dirty="0" err="1" smtClean="0"/>
              <a:t>reched</a:t>
            </a:r>
            <a:r>
              <a:rPr lang="en-US" baseline="0" dirty="0" smtClean="0"/>
              <a:t> every </a:t>
            </a:r>
            <a:r>
              <a:rPr lang="en-US" baseline="0" dirty="0" err="1" smtClean="0"/>
              <a:t>singleand</a:t>
            </a:r>
            <a:r>
              <a:rPr lang="en-US" baseline="0" dirty="0" smtClean="0"/>
              <a:t> concluding each one with an publishing generally related to a presentation in a international Congress of pattern recognition. So we start the development of each objective by </a:t>
            </a:r>
          </a:p>
        </p:txBody>
      </p:sp>
    </p:spTree>
    <p:extLst>
      <p:ext uri="{BB962C8B-B14F-4D97-AF65-F5344CB8AC3E}">
        <p14:creationId xmlns:p14="http://schemas.microsoft.com/office/powerpoint/2010/main" val="982430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1172C4-903D-494D-AC40-9D11E402F760}" type="slidenum">
              <a:rPr lang="en-US" altLang="en-US">
                <a:latin typeface="Calibri" panose="020F0502020204030204" pitchFamily="34" charset="0"/>
              </a:rPr>
              <a:pPr eaLnBrk="1" hangingPunct="1"/>
              <a:t>107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1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s-CO" smtClean="0"/>
              <a:t>Pop-up Quiz</a:t>
            </a: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B6B2388-369E-44CC-9CCA-030D4226DF7F}" type="slidenum">
              <a:rPr lang="en-US" altLang="en-US">
                <a:latin typeface="Calibri" panose="020F0502020204030204" pitchFamily="34" charset="0"/>
              </a:rPr>
              <a:pPr eaLnBrk="1" hangingPunct="1"/>
              <a:t>108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58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s-CO" smtClean="0"/>
              <a:t>Pop-up Quiz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A38C605-C547-447F-A95A-FE870694D68C}" type="slidenum">
              <a:rPr lang="en-US" altLang="en-US">
                <a:latin typeface="Calibri" panose="020F0502020204030204" pitchFamily="34" charset="0"/>
              </a:rPr>
              <a:pPr eaLnBrk="1" hangingPunct="1"/>
              <a:t>109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32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8356DB-76AA-4378-889D-539021BE2CB3}" type="slidenum">
              <a:rPr lang="en-US" altLang="en-US">
                <a:latin typeface="Calibri" panose="020F0502020204030204" pitchFamily="34" charset="0"/>
              </a:rPr>
              <a:pPr eaLnBrk="1" hangingPunct="1"/>
              <a:t>110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95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1BE8ADE-226C-4787-9181-F1D93A415C8F}" type="slidenum">
              <a:rPr lang="en-US" altLang="en-US">
                <a:latin typeface="Calibri" panose="020F0502020204030204" pitchFamily="34" charset="0"/>
              </a:rPr>
              <a:pPr eaLnBrk="1" hangingPunct="1"/>
              <a:t>111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822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B7E59A5-5CD6-42EE-8D40-18A0462F98B0}" type="slidenum">
              <a:rPr lang="en-US" altLang="en-US">
                <a:latin typeface="Calibri" panose="020F0502020204030204" pitchFamily="34" charset="0"/>
              </a:rPr>
              <a:pPr eaLnBrk="1" hangingPunct="1"/>
              <a:t>112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94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11E943-BBA9-4CD0-BF80-BFFCC1E042B6}" type="slidenum">
              <a:rPr lang="en-US" altLang="en-US">
                <a:latin typeface="Calibri" panose="020F0502020204030204" pitchFamily="34" charset="0"/>
              </a:rPr>
              <a:pPr eaLnBrk="1" hangingPunct="1"/>
              <a:t>113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81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8B62B08-A8E2-4452-B72B-7B59DF644FE8}" type="slidenum">
              <a:rPr lang="en-US" altLang="en-US">
                <a:latin typeface="Calibri" panose="020F0502020204030204" pitchFamily="34" charset="0"/>
              </a:rPr>
              <a:pPr eaLnBrk="1" hangingPunct="1"/>
              <a:t>114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73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A0A7C-802B-4400-835F-C2E231532225}" type="slidenum">
              <a:rPr lang="es-CO" smtClean="0"/>
              <a:t>129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6553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0C050BD5-5632-4CBB-BEFA-EEDA28CB0C15}" type="slidenum">
              <a:rPr lang="es-ES" smtClean="0"/>
              <a:pPr>
                <a:defRPr/>
              </a:pPr>
              <a:t>130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60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73D653-4486-4886-BE1E-C0724C4CC2E3}" type="slidenum">
              <a:rPr lang="zh-CN" altLang="en-US" smtClean="0"/>
              <a:pPr/>
              <a:t>9</a:t>
            </a:fld>
            <a:endParaRPr lang="en-US" altLang="zh-CN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An impromptu experiment: Feel free to write down the most relevant words/phrases describing this lecture hall or classroom; A summary of the words/phrases; Possible tasks of using these words/phrases (Differentiate this kind of rooms from others, Characterize all similar rooms</a:t>
            </a:r>
          </a:p>
        </p:txBody>
      </p:sp>
    </p:spTree>
    <p:extLst>
      <p:ext uri="{BB962C8B-B14F-4D97-AF65-F5344CB8AC3E}">
        <p14:creationId xmlns:p14="http://schemas.microsoft.com/office/powerpoint/2010/main" val="1915866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0C050BD5-5632-4CBB-BEFA-EEDA28CB0C15}" type="slidenum">
              <a:rPr lang="es-ES" smtClean="0"/>
              <a:pPr>
                <a:defRPr/>
              </a:pPr>
              <a:t>131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42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30A802-BB76-494D-8892-B75AF2C5B8E1}" type="slidenum">
              <a:rPr lang="zh-CN" altLang="en-US" smtClean="0"/>
              <a:pPr/>
              <a:t>13</a:t>
            </a:fld>
            <a:endParaRPr lang="en-US" altLang="zh-CN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Massive volume of data, categories (sports, travel), normally regarded as a bag of words, c is category, classification task, a moderate sized collection of documents, effects of irrelevant and redundant features,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92006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93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D4A43D-6079-4A05-8026-D7C3E6162E46}" type="slidenum">
              <a:rPr lang="zh-CN" altLang="en-US" smtClean="0"/>
              <a:pPr/>
              <a:t>14</a:t>
            </a:fld>
            <a:endParaRPr lang="en-US" altLang="zh-CN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Central dogma of molecular biology, In biology, rapid advances of techniques, class is disease types, classification task, challenge, effect of irrelevant of redundancy features, feature selection.</a:t>
            </a:r>
          </a:p>
        </p:txBody>
      </p:sp>
    </p:spTree>
    <p:extLst>
      <p:ext uri="{BB962C8B-B14F-4D97-AF65-F5344CB8AC3E}">
        <p14:creationId xmlns:p14="http://schemas.microsoft.com/office/powerpoint/2010/main" val="380649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A0A7C-802B-4400-835F-C2E231532225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0778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A0A7C-802B-4400-835F-C2E231532225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0525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A0A7C-802B-4400-835F-C2E231532225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647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28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969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69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6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432048" y="82389"/>
            <a:ext cx="11759952" cy="13395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Rectángulo 1"/>
          <p:cNvSpPr/>
          <p:nvPr userDrawn="1"/>
        </p:nvSpPr>
        <p:spPr>
          <a:xfrm>
            <a:off x="211015" y="5938576"/>
            <a:ext cx="1818752" cy="602901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" y="6064698"/>
            <a:ext cx="2667266" cy="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98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8" name="24 Marcador de fecha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25 Marcador de número de diapositiva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8C869E41-3309-4E96-BD71-ECF58D4617B9}" type="slidenum">
              <a:rPr lang="en-US" altLang="es-ES" smtClean="0"/>
              <a:pPr/>
              <a:t>‹Nº›</a:t>
            </a:fld>
            <a:endParaRPr lang="en-US" altLang="es-ES"/>
          </a:p>
        </p:txBody>
      </p:sp>
      <p:sp>
        <p:nvSpPr>
          <p:cNvPr id="10" name="26 Marcador de pie de página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0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18" name="17 Título"/>
          <p:cNvSpPr>
            <a:spLocks noGrp="1"/>
          </p:cNvSpPr>
          <p:nvPr>
            <p:ph type="title"/>
          </p:nvPr>
        </p:nvSpPr>
        <p:spPr>
          <a:xfrm>
            <a:off x="0" y="214290"/>
            <a:ext cx="12192000" cy="714380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24 Marcador de fecha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25 Marcador de número de diapositiva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8C869E41-3309-4E96-BD71-ECF58D4617B9}" type="slidenum">
              <a:rPr lang="en-US" altLang="es-ES"/>
              <a:pPr/>
              <a:t>‹Nº›</a:t>
            </a:fld>
            <a:endParaRPr lang="en-US" altLang="es-ES"/>
          </a:p>
        </p:txBody>
      </p:sp>
      <p:sp>
        <p:nvSpPr>
          <p:cNvPr id="10" name="26 Marcador de pie de página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5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EB0DC-A693-4E69-AB54-1B13D43771C3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523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35A4D-C58F-443D-87DD-AD11C52370B2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04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ítulo y diagrama u 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762000"/>
            <a:ext cx="106680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SmartArt 2"/>
          <p:cNvSpPr>
            <a:spLocks noGrp="1"/>
          </p:cNvSpPr>
          <p:nvPr>
            <p:ph type="dgm" idx="1"/>
          </p:nvPr>
        </p:nvSpPr>
        <p:spPr>
          <a:xfrm>
            <a:off x="1219200" y="2362200"/>
            <a:ext cx="10668000" cy="3733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9347200" y="65532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15833" y="6529388"/>
            <a:ext cx="3860800" cy="304800"/>
          </a:xfrm>
        </p:spPr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2184" y="5946776"/>
            <a:ext cx="783167" cy="885825"/>
          </a:xfrm>
        </p:spPr>
        <p:txBody>
          <a:bodyPr/>
          <a:lstStyle>
            <a:lvl1pPr>
              <a:defRPr/>
            </a:lvl1pPr>
          </a:lstStyle>
          <a:p>
            <a:fld id="{02FA6AA9-4DA7-4075-9843-980A9FF333F5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36841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 txBox="1">
            <a:spLocks noChangeArrowheads="1"/>
          </p:cNvSpPr>
          <p:nvPr userDrawn="1"/>
        </p:nvSpPr>
        <p:spPr bwMode="auto">
          <a:xfrm>
            <a:off x="96520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F242B82-BC4F-4024-846B-7635B8F2FDE1}" type="slidenum">
              <a:rPr lang="en-US" altLang="en-US" sz="1400">
                <a:latin typeface="Times New Roman" panose="02020603050405020304" pitchFamily="18" charset="0"/>
              </a:rPr>
              <a:pPr algn="r" eaLnBrk="1" hangingPunct="1"/>
              <a:t>‹Nº›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 userDrawn="1"/>
        </p:nvSpPr>
        <p:spPr bwMode="auto">
          <a:xfrm>
            <a:off x="914400" y="6248401"/>
            <a:ext cx="2540000" cy="4603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s-CO" sz="1800" smtClean="0"/>
          </a:p>
        </p:txBody>
      </p:sp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4165600" y="6248401"/>
            <a:ext cx="3860800" cy="4603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s-CO" sz="1800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15EFD-949B-41DF-BF8C-5B6D6603009D}" type="datetimeFigureOut">
              <a:rPr lang="en-US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1521F8-AB40-4313-B095-275898EC5806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203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990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06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834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259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952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63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354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5863905" cy="1098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DAB0E-5867-4903-9FDB-A9D415E48E67}" type="datetimeFigureOut">
              <a:rPr lang="es-CO" smtClean="0"/>
              <a:t>23/01/2020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6F8C4F42-D530-4210-84E5-DE26BE697DEA}"/>
              </a:ext>
            </a:extLst>
          </p:cNvPr>
          <p:cNvSpPr/>
          <p:nvPr userDrawn="1"/>
        </p:nvSpPr>
        <p:spPr>
          <a:xfrm>
            <a:off x="0" y="5780015"/>
            <a:ext cx="12192000" cy="956346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E61D057C-E6BD-4737-BF79-FB632166644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81000" y="6015824"/>
            <a:ext cx="1319842" cy="4408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9415B5EA-804D-49A2-97AF-4F9D293E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24395"/>
          <a:stretch/>
        </p:blipFill>
        <p:spPr>
          <a:xfrm>
            <a:off x="8693441" y="5812333"/>
            <a:ext cx="3727159" cy="8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0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02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220.png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19.png"/><Relationship Id="rId2" Type="http://schemas.openxmlformats.org/officeDocument/2006/relationships/tags" Target="../tags/tag52.xml"/><Relationship Id="rId16" Type="http://schemas.openxmlformats.org/officeDocument/2006/relationships/image" Target="../media/image223.emf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218.png"/><Relationship Id="rId5" Type="http://schemas.openxmlformats.org/officeDocument/2006/relationships/tags" Target="../tags/tag55.xml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tags" Target="../tags/tag54.xml"/><Relationship Id="rId9" Type="http://schemas.openxmlformats.org/officeDocument/2006/relationships/image" Target="../media/image27.png"/><Relationship Id="rId14" Type="http://schemas.openxmlformats.org/officeDocument/2006/relationships/image" Target="../media/image22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26.emf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notesSlide" Target="../notesSlides/notesSlide26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tags" Target="../tags/tag61.xml"/><Relationship Id="rId7" Type="http://schemas.openxmlformats.org/officeDocument/2006/relationships/chart" Target="../charts/chart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27.png"/><Relationship Id="rId11" Type="http://schemas.openxmlformats.org/officeDocument/2006/relationships/image" Target="../media/image229.emf"/><Relationship Id="rId5" Type="http://schemas.openxmlformats.org/officeDocument/2006/relationships/notesSlide" Target="../notesSlides/notesSlide27.xml"/><Relationship Id="rId10" Type="http://schemas.openxmlformats.org/officeDocument/2006/relationships/image" Target="../media/image228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13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225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230.png"/><Relationship Id="rId5" Type="http://schemas.openxmlformats.org/officeDocument/2006/relationships/tags" Target="../tags/tag66.xml"/><Relationship Id="rId10" Type="http://schemas.openxmlformats.org/officeDocument/2006/relationships/image" Target="../media/image27.png"/><Relationship Id="rId4" Type="http://schemas.openxmlformats.org/officeDocument/2006/relationships/tags" Target="../tags/tag65.xml"/><Relationship Id="rId9" Type="http://schemas.openxmlformats.org/officeDocument/2006/relationships/notesSlide" Target="../notesSlides/notesSlide28.xml"/><Relationship Id="rId14" Type="http://schemas.openxmlformats.org/officeDocument/2006/relationships/image" Target="../media/image231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71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233.emf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232.png"/><Relationship Id="rId5" Type="http://schemas.openxmlformats.org/officeDocument/2006/relationships/tags" Target="../tags/tag73.xml"/><Relationship Id="rId10" Type="http://schemas.openxmlformats.org/officeDocument/2006/relationships/image" Target="../media/image213.png"/><Relationship Id="rId4" Type="http://schemas.openxmlformats.org/officeDocument/2006/relationships/tags" Target="../tags/tag72.xml"/><Relationship Id="rId9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tags" Target="../tags/tag76.xml"/><Relationship Id="rId7" Type="http://schemas.openxmlformats.org/officeDocument/2006/relationships/image" Target="../media/image213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3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3" Type="http://schemas.openxmlformats.org/officeDocument/2006/relationships/tags" Target="../tags/tag79.xml"/><Relationship Id="rId21" Type="http://schemas.openxmlformats.org/officeDocument/2006/relationships/image" Target="../media/image187.png"/><Relationship Id="rId7" Type="http://schemas.openxmlformats.org/officeDocument/2006/relationships/tags" Target="../tags/tag83.xml"/><Relationship Id="rId12" Type="http://schemas.openxmlformats.org/officeDocument/2006/relationships/image" Target="../media/image27.png"/><Relationship Id="rId17" Type="http://schemas.openxmlformats.org/officeDocument/2006/relationships/image" Target="../media/image240.png"/><Relationship Id="rId2" Type="http://schemas.openxmlformats.org/officeDocument/2006/relationships/tags" Target="../tags/tag78.xml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notesSlide" Target="../notesSlides/notesSlide30.xml"/><Relationship Id="rId5" Type="http://schemas.openxmlformats.org/officeDocument/2006/relationships/tags" Target="../tags/tag81.xml"/><Relationship Id="rId15" Type="http://schemas.openxmlformats.org/officeDocument/2006/relationships/image" Target="../media/image238.png"/><Relationship Id="rId23" Type="http://schemas.openxmlformats.org/officeDocument/2006/relationships/image" Target="../media/image245.emf"/><Relationship Id="rId10" Type="http://schemas.openxmlformats.org/officeDocument/2006/relationships/slideLayout" Target="../slideLayouts/slideLayout18.xml"/><Relationship Id="rId19" Type="http://schemas.openxmlformats.org/officeDocument/2006/relationships/image" Target="../media/image24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237.png"/><Relationship Id="rId22" Type="http://schemas.openxmlformats.org/officeDocument/2006/relationships/image" Target="../media/image244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27.png"/><Relationship Id="rId18" Type="http://schemas.openxmlformats.org/officeDocument/2006/relationships/image" Target="../media/image250.png"/><Relationship Id="rId26" Type="http://schemas.openxmlformats.org/officeDocument/2006/relationships/image" Target="../media/image258.emf"/><Relationship Id="rId3" Type="http://schemas.openxmlformats.org/officeDocument/2006/relationships/tags" Target="../tags/tag88.xml"/><Relationship Id="rId21" Type="http://schemas.openxmlformats.org/officeDocument/2006/relationships/image" Target="../media/image253.png"/><Relationship Id="rId7" Type="http://schemas.openxmlformats.org/officeDocument/2006/relationships/tags" Target="../tags/tag92.xml"/><Relationship Id="rId12" Type="http://schemas.openxmlformats.org/officeDocument/2006/relationships/notesSlide" Target="../notesSlides/notesSlide31.xml"/><Relationship Id="rId17" Type="http://schemas.openxmlformats.org/officeDocument/2006/relationships/image" Target="../media/image249.png"/><Relationship Id="rId25" Type="http://schemas.openxmlformats.org/officeDocument/2006/relationships/image" Target="../media/image257.emf"/><Relationship Id="rId2" Type="http://schemas.openxmlformats.org/officeDocument/2006/relationships/tags" Target="../tags/tag87.xml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256.emf"/><Relationship Id="rId5" Type="http://schemas.openxmlformats.org/officeDocument/2006/relationships/tags" Target="../tags/tag90.xml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10" Type="http://schemas.openxmlformats.org/officeDocument/2006/relationships/tags" Target="../tags/tag95.xml"/><Relationship Id="rId19" Type="http://schemas.openxmlformats.org/officeDocument/2006/relationships/image" Target="../media/image251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27.png"/><Relationship Id="rId18" Type="http://schemas.openxmlformats.org/officeDocument/2006/relationships/image" Target="../media/image250.png"/><Relationship Id="rId3" Type="http://schemas.openxmlformats.org/officeDocument/2006/relationships/tags" Target="../tags/tag98.xml"/><Relationship Id="rId21" Type="http://schemas.openxmlformats.org/officeDocument/2006/relationships/image" Target="../media/image260.png"/><Relationship Id="rId7" Type="http://schemas.openxmlformats.org/officeDocument/2006/relationships/tags" Target="../tags/tag102.xml"/><Relationship Id="rId12" Type="http://schemas.openxmlformats.org/officeDocument/2006/relationships/notesSlide" Target="../notesSlides/notesSlide32.xml"/><Relationship Id="rId17" Type="http://schemas.openxmlformats.org/officeDocument/2006/relationships/image" Target="../media/image249.png"/><Relationship Id="rId2" Type="http://schemas.openxmlformats.org/officeDocument/2006/relationships/tags" Target="../tags/tag97.xml"/><Relationship Id="rId16" Type="http://schemas.openxmlformats.org/officeDocument/2006/relationships/image" Target="../media/image248.png"/><Relationship Id="rId20" Type="http://schemas.openxmlformats.org/officeDocument/2006/relationships/image" Target="../media/image259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100.xml"/><Relationship Id="rId15" Type="http://schemas.openxmlformats.org/officeDocument/2006/relationships/image" Target="../media/image247.png"/><Relationship Id="rId23" Type="http://schemas.openxmlformats.org/officeDocument/2006/relationships/image" Target="../media/image262.png"/><Relationship Id="rId10" Type="http://schemas.openxmlformats.org/officeDocument/2006/relationships/tags" Target="../tags/tag105.xml"/><Relationship Id="rId19" Type="http://schemas.openxmlformats.org/officeDocument/2006/relationships/image" Target="../media/image251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246.png"/><Relationship Id="rId22" Type="http://schemas.openxmlformats.org/officeDocument/2006/relationships/image" Target="../media/image26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7.png"/><Relationship Id="rId3" Type="http://schemas.openxmlformats.org/officeDocument/2006/relationships/tags" Target="../tags/tag108.xml"/><Relationship Id="rId7" Type="http://schemas.openxmlformats.org/officeDocument/2006/relationships/notesSlide" Target="../notesSlides/notesSlide33.xml"/><Relationship Id="rId12" Type="http://schemas.openxmlformats.org/officeDocument/2006/relationships/image" Target="../media/image266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265.png"/><Relationship Id="rId5" Type="http://schemas.openxmlformats.org/officeDocument/2006/relationships/tags" Target="../tags/tag110.xml"/><Relationship Id="rId10" Type="http://schemas.openxmlformats.org/officeDocument/2006/relationships/image" Target="../media/image264.png"/><Relationship Id="rId4" Type="http://schemas.openxmlformats.org/officeDocument/2006/relationships/tags" Target="../tags/tag109.xml"/><Relationship Id="rId9" Type="http://schemas.openxmlformats.org/officeDocument/2006/relationships/image" Target="../media/image263.png"/><Relationship Id="rId14" Type="http://schemas.openxmlformats.org/officeDocument/2006/relationships/image" Target="../media/image268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tags" Target="../tags/tag113.xml"/><Relationship Id="rId7" Type="http://schemas.openxmlformats.org/officeDocument/2006/relationships/image" Target="../media/image255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34.xml"/><Relationship Id="rId10" Type="http://schemas.openxmlformats.org/officeDocument/2006/relationships/image" Target="../media/image271.emf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7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25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265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263.png"/><Relationship Id="rId5" Type="http://schemas.openxmlformats.org/officeDocument/2006/relationships/tags" Target="../tags/tag118.xml"/><Relationship Id="rId15" Type="http://schemas.openxmlformats.org/officeDocument/2006/relationships/image" Target="../media/image272.emf"/><Relationship Id="rId10" Type="http://schemas.openxmlformats.org/officeDocument/2006/relationships/image" Target="../media/image27.png"/><Relationship Id="rId4" Type="http://schemas.openxmlformats.org/officeDocument/2006/relationships/tags" Target="../tags/tag117.xml"/><Relationship Id="rId9" Type="http://schemas.openxmlformats.org/officeDocument/2006/relationships/notesSlide" Target="../notesSlides/notesSlide35.xml"/><Relationship Id="rId14" Type="http://schemas.openxmlformats.org/officeDocument/2006/relationships/image" Target="../media/image26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70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25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tags" Target="../tags/tag125.xml"/><Relationship Id="rId7" Type="http://schemas.openxmlformats.org/officeDocument/2006/relationships/image" Target="../media/image27.png"/><Relationship Id="rId12" Type="http://schemas.openxmlformats.org/officeDocument/2006/relationships/image" Target="../media/image276.emf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notesSlide" Target="../notesSlides/notesSlide37.xml"/><Relationship Id="rId11" Type="http://schemas.openxmlformats.org/officeDocument/2006/relationships/image" Target="../media/image270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75.png"/><Relationship Id="rId4" Type="http://schemas.openxmlformats.org/officeDocument/2006/relationships/tags" Target="../tags/tag126.xml"/><Relationship Id="rId9" Type="http://schemas.openxmlformats.org/officeDocument/2006/relationships/image" Target="../media/image27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5" Type="http://schemas.openxmlformats.org/officeDocument/2006/relationships/image" Target="../media/image285.png"/><Relationship Id="rId4" Type="http://schemas.openxmlformats.org/officeDocument/2006/relationships/image" Target="../media/image18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18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Relationship Id="rId6" Type="http://schemas.openxmlformats.org/officeDocument/2006/relationships/image" Target="../media/image288.png"/><Relationship Id="rId5" Type="http://schemas.openxmlformats.org/officeDocument/2006/relationships/image" Target="../media/image188.png"/><Relationship Id="rId4" Type="http://schemas.openxmlformats.org/officeDocument/2006/relationships/image" Target="../media/image28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7.png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6" Type="http://schemas.openxmlformats.org/officeDocument/2006/relationships/image" Target="../media/image289.png"/><Relationship Id="rId5" Type="http://schemas.openxmlformats.org/officeDocument/2006/relationships/image" Target="../media/image188.png"/><Relationship Id="rId4" Type="http://schemas.openxmlformats.org/officeDocument/2006/relationships/image" Target="../media/image28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robles05/CRP-2019S2/" TargetMode="External"/><Relationship Id="rId4" Type="http://schemas.openxmlformats.org/officeDocument/2006/relationships/image" Target="../media/image3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oleObject" Target="../embeddings/oleObject6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png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5.xml"/><Relationship Id="rId9" Type="http://schemas.openxmlformats.org/officeDocument/2006/relationships/oleObject" Target="../embeddings/oleObject4.bin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illustrationsource.com/stock/artist/art-glazer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illustrationsource.com/stock/artist/art-glaz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4.wmf"/><Relationship Id="rId18" Type="http://schemas.openxmlformats.org/officeDocument/2006/relationships/image" Target="../media/image26.wmf"/><Relationship Id="rId3" Type="http://schemas.openxmlformats.org/officeDocument/2006/relationships/image" Target="../media/image27.png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3.bin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hyperlink" Target="https://github.com/srobles05/CRP-2019S2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gif"/><Relationship Id="rId5" Type="http://schemas.openxmlformats.org/officeDocument/2006/relationships/image" Target="../media/image97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hyperlink" Target="https://github.com/srobles05/CRP-2019S2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7.wmf"/><Relationship Id="rId11" Type="http://schemas.openxmlformats.org/officeDocument/2006/relationships/image" Target="../media/image150.pn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49.wmf"/><Relationship Id="rId4" Type="http://schemas.openxmlformats.org/officeDocument/2006/relationships/image" Target="../media/image27.png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4.xml"/><Relationship Id="rId7" Type="http://schemas.openxmlformats.org/officeDocument/2006/relationships/image" Target="../media/image17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75.emf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179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7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77.png"/><Relationship Id="rId5" Type="http://schemas.openxmlformats.org/officeDocument/2006/relationships/tags" Target="../tags/tag9.xml"/><Relationship Id="rId15" Type="http://schemas.openxmlformats.org/officeDocument/2006/relationships/image" Target="../media/image181.emf"/><Relationship Id="rId10" Type="http://schemas.openxmlformats.org/officeDocument/2006/relationships/image" Target="../media/image176.png"/><Relationship Id="rId4" Type="http://schemas.openxmlformats.org/officeDocument/2006/relationships/tags" Target="../tags/tag8.xml"/><Relationship Id="rId9" Type="http://schemas.openxmlformats.org/officeDocument/2006/relationships/image" Target="../media/image27.png"/><Relationship Id="rId14" Type="http://schemas.openxmlformats.org/officeDocument/2006/relationships/image" Target="../media/image1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5" Type="http://schemas.openxmlformats.org/officeDocument/2006/relationships/image" Target="../media/image182.emf"/><Relationship Id="rId4" Type="http://schemas.openxmlformats.org/officeDocument/2006/relationships/image" Target="../media/image17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8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83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tags" Target="../tags/tag16.xml"/><Relationship Id="rId7" Type="http://schemas.openxmlformats.org/officeDocument/2006/relationships/image" Target="../media/image18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6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89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88.png"/><Relationship Id="rId18" Type="http://schemas.openxmlformats.org/officeDocument/2006/relationships/image" Target="../media/image189.emf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187.png"/><Relationship Id="rId17" Type="http://schemas.openxmlformats.org/officeDocument/2006/relationships/image" Target="../media/image193.png"/><Relationship Id="rId2" Type="http://schemas.openxmlformats.org/officeDocument/2006/relationships/tags" Target="../tags/tag18.xml"/><Relationship Id="rId16" Type="http://schemas.openxmlformats.org/officeDocument/2006/relationships/image" Target="../media/image192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186.png"/><Relationship Id="rId5" Type="http://schemas.openxmlformats.org/officeDocument/2006/relationships/tags" Target="../tags/tag21.xml"/><Relationship Id="rId15" Type="http://schemas.openxmlformats.org/officeDocument/2006/relationships/image" Target="../media/image191.png"/><Relationship Id="rId10" Type="http://schemas.openxmlformats.org/officeDocument/2006/relationships/image" Target="../media/image27.png"/><Relationship Id="rId4" Type="http://schemas.openxmlformats.org/officeDocument/2006/relationships/tags" Target="../tags/tag20.xml"/><Relationship Id="rId9" Type="http://schemas.openxmlformats.org/officeDocument/2006/relationships/notesSlide" Target="../notesSlides/notesSlide19.xml"/><Relationship Id="rId14" Type="http://schemas.openxmlformats.org/officeDocument/2006/relationships/image" Target="../media/image190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tags" Target="../tags/tag36.xml"/><Relationship Id="rId18" Type="http://schemas.openxmlformats.org/officeDocument/2006/relationships/notesSlide" Target="../notesSlides/notesSlide20.xml"/><Relationship Id="rId26" Type="http://schemas.openxmlformats.org/officeDocument/2006/relationships/image" Target="../media/image198.png"/><Relationship Id="rId3" Type="http://schemas.openxmlformats.org/officeDocument/2006/relationships/tags" Target="../tags/tag26.xml"/><Relationship Id="rId21" Type="http://schemas.openxmlformats.org/officeDocument/2006/relationships/image" Target="../media/image195.png"/><Relationship Id="rId34" Type="http://schemas.openxmlformats.org/officeDocument/2006/relationships/image" Target="../media/image206.emf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slideLayout" Target="../slideLayouts/slideLayout18.xml"/><Relationship Id="rId25" Type="http://schemas.openxmlformats.org/officeDocument/2006/relationships/image" Target="../media/image197.png"/><Relationship Id="rId33" Type="http://schemas.openxmlformats.org/officeDocument/2006/relationships/image" Target="../media/image205.png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image" Target="../media/image194.png"/><Relationship Id="rId29" Type="http://schemas.openxmlformats.org/officeDocument/2006/relationships/image" Target="../media/image201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196.png"/><Relationship Id="rId32" Type="http://schemas.openxmlformats.org/officeDocument/2006/relationships/image" Target="../media/image204.png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192.png"/><Relationship Id="rId28" Type="http://schemas.openxmlformats.org/officeDocument/2006/relationships/image" Target="../media/image200.png"/><Relationship Id="rId10" Type="http://schemas.openxmlformats.org/officeDocument/2006/relationships/tags" Target="../tags/tag33.xml"/><Relationship Id="rId19" Type="http://schemas.openxmlformats.org/officeDocument/2006/relationships/image" Target="../media/image27.png"/><Relationship Id="rId31" Type="http://schemas.openxmlformats.org/officeDocument/2006/relationships/image" Target="../media/image203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image" Target="../media/image191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Relationship Id="rId8" Type="http://schemas.openxmlformats.org/officeDocument/2006/relationships/tags" Target="../tags/tag3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27.png"/><Relationship Id="rId18" Type="http://schemas.openxmlformats.org/officeDocument/2006/relationships/image" Target="../media/image211.png"/><Relationship Id="rId3" Type="http://schemas.openxmlformats.org/officeDocument/2006/relationships/tags" Target="../tags/tag42.xml"/><Relationship Id="rId21" Type="http://schemas.openxmlformats.org/officeDocument/2006/relationships/image" Target="../media/image214.emf"/><Relationship Id="rId7" Type="http://schemas.openxmlformats.org/officeDocument/2006/relationships/tags" Target="../tags/tag46.xml"/><Relationship Id="rId12" Type="http://schemas.openxmlformats.org/officeDocument/2006/relationships/notesSlide" Target="../notesSlides/notesSlide22.xml"/><Relationship Id="rId17" Type="http://schemas.openxmlformats.org/officeDocument/2006/relationships/image" Target="../media/image210.png"/><Relationship Id="rId2" Type="http://schemas.openxmlformats.org/officeDocument/2006/relationships/tags" Target="../tags/tag41.xml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44.xml"/><Relationship Id="rId15" Type="http://schemas.openxmlformats.org/officeDocument/2006/relationships/image" Target="../media/image208.png"/><Relationship Id="rId10" Type="http://schemas.openxmlformats.org/officeDocument/2006/relationships/tags" Target="../tags/tag49.xml"/><Relationship Id="rId19" Type="http://schemas.openxmlformats.org/officeDocument/2006/relationships/image" Target="../media/image212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20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0.xml"/><Relationship Id="rId6" Type="http://schemas.openxmlformats.org/officeDocument/2006/relationships/image" Target="../media/image216.emf"/><Relationship Id="rId5" Type="http://schemas.openxmlformats.org/officeDocument/2006/relationships/image" Target="../media/image21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76994" y="0"/>
            <a:ext cx="12268994" cy="6858000"/>
            <a:chOff x="-76994" y="0"/>
            <a:chExt cx="12268994" cy="6858000"/>
          </a:xfrm>
        </p:grpSpPr>
        <p:sp>
          <p:nvSpPr>
            <p:cNvPr id="5" name="Rectángulo 4"/>
            <p:cNvSpPr/>
            <p:nvPr/>
          </p:nvSpPr>
          <p:spPr>
            <a:xfrm>
              <a:off x="-76994" y="0"/>
              <a:ext cx="12268994" cy="6858000"/>
            </a:xfrm>
            <a:prstGeom prst="rect">
              <a:avLst/>
            </a:prstGeom>
            <a:solidFill>
              <a:srgbClr val="691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88" y="1"/>
              <a:ext cx="9191624" cy="6857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B21DC-1272-497D-B5BE-0DE0138B12E3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6982" y="1196009"/>
            <a:ext cx="9945757" cy="4805363"/>
          </a:xfrm>
        </p:spPr>
        <p:txBody>
          <a:bodyPr/>
          <a:lstStyle/>
          <a:p>
            <a:pPr marL="447675" indent="-447675"/>
            <a:r>
              <a:rPr lang="en-US" altLang="en-US" dirty="0" smtClean="0"/>
              <a:t>La </a:t>
            </a:r>
            <a:r>
              <a:rPr lang="en-US" altLang="en-US" dirty="0" err="1" smtClean="0"/>
              <a:t>mayoría</a:t>
            </a:r>
            <a:r>
              <a:rPr lang="en-US" altLang="en-US" dirty="0" smtClean="0"/>
              <a:t> de las </a:t>
            </a:r>
            <a:r>
              <a:rPr lang="en-US" altLang="en-US" dirty="0" err="1" smtClean="0"/>
              <a:t>técnicas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aprendizaje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automático</a:t>
            </a:r>
            <a:r>
              <a:rPr lang="en-US" altLang="en-US" dirty="0" smtClean="0"/>
              <a:t> y de </a:t>
            </a:r>
            <a:r>
              <a:rPr lang="en-US" altLang="en-US" dirty="0" err="1" smtClean="0"/>
              <a:t>reconocimiento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patrónes</a:t>
            </a:r>
            <a:r>
              <a:rPr lang="en-US" altLang="en-US" dirty="0" smtClean="0"/>
              <a:t> </a:t>
            </a:r>
            <a:r>
              <a:rPr lang="en-US" altLang="en-US" b="1" dirty="0" err="1" smtClean="0"/>
              <a:t>pueden</a:t>
            </a:r>
            <a:r>
              <a:rPr lang="en-US" altLang="en-US" b="1" dirty="0" smtClean="0"/>
              <a:t> no </a:t>
            </a:r>
            <a:r>
              <a:rPr lang="en-US" altLang="en-US" b="1" dirty="0" err="1" smtClean="0"/>
              <a:t>ser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efectivas</a:t>
            </a:r>
            <a:r>
              <a:rPr lang="en-US" altLang="en-US" b="1" dirty="0" smtClean="0"/>
              <a:t> </a:t>
            </a:r>
            <a:r>
              <a:rPr lang="en-US" altLang="en-US" dirty="0" err="1" smtClean="0"/>
              <a:t>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datos</a:t>
            </a:r>
            <a:r>
              <a:rPr lang="en-US" altLang="en-US" dirty="0" smtClean="0"/>
              <a:t> con </a:t>
            </a:r>
            <a:r>
              <a:rPr lang="en-US" altLang="en-US" dirty="0" err="1" smtClean="0"/>
              <a:t>alta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dimensionalidad</a:t>
            </a:r>
            <a:endParaRPr lang="en-US" altLang="en-US" dirty="0" smtClean="0"/>
          </a:p>
          <a:p>
            <a:pPr marL="889000" lvl="1" indent="-439738"/>
            <a:r>
              <a:rPr lang="en-US" altLang="en-US" dirty="0" smtClean="0">
                <a:solidFill>
                  <a:srgbClr val="FB192F"/>
                </a:solidFill>
              </a:rPr>
              <a:t>La </a:t>
            </a:r>
            <a:r>
              <a:rPr lang="en-US" altLang="en-US" dirty="0" err="1" smtClean="0">
                <a:solidFill>
                  <a:srgbClr val="FB192F"/>
                </a:solidFill>
              </a:rPr>
              <a:t>Maldición</a:t>
            </a:r>
            <a:r>
              <a:rPr lang="en-US" altLang="en-US" dirty="0" smtClean="0">
                <a:solidFill>
                  <a:srgbClr val="FB192F"/>
                </a:solidFill>
              </a:rPr>
              <a:t> de la </a:t>
            </a:r>
            <a:r>
              <a:rPr lang="en-US" altLang="en-US" dirty="0" err="1" smtClean="0">
                <a:solidFill>
                  <a:srgbClr val="FB192F"/>
                </a:solidFill>
              </a:rPr>
              <a:t>dimensionalidad</a:t>
            </a:r>
            <a:endParaRPr lang="en-US" altLang="en-US" dirty="0" smtClean="0">
              <a:solidFill>
                <a:srgbClr val="FB192F"/>
              </a:solidFill>
            </a:endParaRPr>
          </a:p>
          <a:p>
            <a:pPr marL="889000" lvl="1" indent="-439738"/>
            <a:r>
              <a:rPr lang="es-CO" altLang="en-US" dirty="0" smtClean="0"/>
              <a:t>La </a:t>
            </a:r>
            <a:r>
              <a:rPr lang="es-CO" altLang="en-US" dirty="0"/>
              <a:t>precisión y la eficiencia de la consulta se degradan rápidamente a medida que aumenta la </a:t>
            </a:r>
            <a:r>
              <a:rPr lang="es-CO" altLang="en-US" dirty="0" smtClean="0"/>
              <a:t>dimensión</a:t>
            </a:r>
            <a:r>
              <a:rPr lang="en-US" altLang="en-US" dirty="0" smtClean="0"/>
              <a:t>.</a:t>
            </a:r>
          </a:p>
          <a:p>
            <a:pPr marL="889000" lvl="1" indent="-439738"/>
            <a:endParaRPr lang="en-US" altLang="en-US" dirty="0" smtClean="0"/>
          </a:p>
          <a:p>
            <a:pPr marL="447675" indent="-447675"/>
            <a:r>
              <a:rPr lang="es-CO" altLang="en-US" dirty="0"/>
              <a:t>La dimensión </a:t>
            </a:r>
            <a:r>
              <a:rPr lang="es-CO" altLang="en-US" dirty="0">
                <a:solidFill>
                  <a:srgbClr val="FF0000"/>
                </a:solidFill>
              </a:rPr>
              <a:t>intrínseca</a:t>
            </a:r>
            <a:r>
              <a:rPr lang="es-CO" altLang="en-US" dirty="0"/>
              <a:t> puede ser pequeña</a:t>
            </a:r>
            <a:r>
              <a:rPr lang="en-US" altLang="en-US" dirty="0" smtClean="0"/>
              <a:t>. </a:t>
            </a:r>
          </a:p>
          <a:p>
            <a:pPr marL="889000" lvl="1" indent="-439738"/>
            <a:r>
              <a:rPr lang="es-CO" altLang="en-US" dirty="0"/>
              <a:t>Por ejemplo, el número de genes responsables de cierto tipo de enfermedad puede ser pequeño</a:t>
            </a:r>
            <a:r>
              <a:rPr lang="es-CO" altLang="en-US" dirty="0" smtClean="0"/>
              <a:t>.</a:t>
            </a:r>
            <a:endParaRPr lang="en-US" altLang="en-US" dirty="0" smtClean="0"/>
          </a:p>
        </p:txBody>
      </p:sp>
      <p:sp>
        <p:nvSpPr>
          <p:cNvPr id="9220" name="Rectangle 5"/>
          <p:cNvSpPr>
            <a:spLocks noGrp="1" noChangeArrowheads="1"/>
          </p:cNvSpPr>
          <p:nvPr>
            <p:ph type="title"/>
          </p:nvPr>
        </p:nvSpPr>
        <p:spPr>
          <a:xfrm>
            <a:off x="1364776" y="277814"/>
            <a:ext cx="10317708" cy="712787"/>
          </a:xfrm>
          <a:noFill/>
        </p:spPr>
        <p:txBody>
          <a:bodyPr>
            <a:normAutofit/>
          </a:bodyPr>
          <a:lstStyle/>
          <a:p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Por</a:t>
            </a:r>
            <a:r>
              <a:rPr lang="en-GB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qué</a:t>
            </a:r>
            <a:r>
              <a:rPr lang="en-GB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la </a:t>
            </a:r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Reducción</a:t>
            </a:r>
            <a:r>
              <a:rPr lang="en-GB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la </a:t>
            </a:r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Dimensionalidad</a:t>
            </a:r>
            <a:r>
              <a:rPr lang="en-US" altLang="zh-CN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?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3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0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0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0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0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10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7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2" name="11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9459" name="Rectangle 1"/>
          <p:cNvSpPr>
            <a:spLocks noChangeArrowheads="1"/>
          </p:cNvSpPr>
          <p:nvPr/>
        </p:nvSpPr>
        <p:spPr bwMode="auto">
          <a:xfrm>
            <a:off x="2247900" y="742951"/>
            <a:ext cx="7962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en-US" altLang="es-CO" sz="2000"/>
              <a:t>Replace      with                to make features have approximately zero mean (Do not apply to              ).</a:t>
            </a:r>
          </a:p>
        </p:txBody>
      </p:sp>
      <p:sp>
        <p:nvSpPr>
          <p:cNvPr id="19460" name="Rectangle 68"/>
          <p:cNvSpPr>
            <a:spLocks noChangeArrowheads="1"/>
          </p:cNvSpPr>
          <p:nvPr/>
        </p:nvSpPr>
        <p:spPr bwMode="auto">
          <a:xfrm>
            <a:off x="1868488" y="177801"/>
            <a:ext cx="8418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Mean normalization</a:t>
            </a:r>
          </a:p>
        </p:txBody>
      </p:sp>
      <p:pic>
        <p:nvPicPr>
          <p:cNvPr id="19461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841375"/>
            <a:ext cx="201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838200"/>
            <a:ext cx="7493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6" y="1193801"/>
            <a:ext cx="696913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Box 10"/>
          <p:cNvSpPr txBox="1">
            <a:spLocks noChangeArrowheads="1"/>
          </p:cNvSpPr>
          <p:nvPr/>
        </p:nvSpPr>
        <p:spPr bwMode="auto">
          <a:xfrm>
            <a:off x="2247900" y="1809750"/>
            <a:ext cx="464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en-US" altLang="es-CO" sz="2000"/>
              <a:t>E.g. </a:t>
            </a:r>
            <a:endParaRPr lang="en-US" altLang="es-CO" sz="2400"/>
          </a:p>
        </p:txBody>
      </p:sp>
      <p:pic>
        <p:nvPicPr>
          <p:cNvPr id="19465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68489"/>
            <a:ext cx="18605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2698750"/>
            <a:ext cx="22955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3" y="3549650"/>
            <a:ext cx="36322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nk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722313"/>
            <a:ext cx="8177212" cy="598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10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05000" y="889000"/>
            <a:ext cx="8763000" cy="1905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81200" y="2867025"/>
            <a:ext cx="80660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2174876" y="3022600"/>
            <a:ext cx="8493125" cy="26416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II: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8593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7"/>
          <p:cNvSpPr txBox="1">
            <a:spLocks noChangeArrowheads="1"/>
          </p:cNvSpPr>
          <p:nvPr/>
        </p:nvSpPr>
        <p:spPr bwMode="auto">
          <a:xfrm>
            <a:off x="1905001" y="854076"/>
            <a:ext cx="7313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800" b="1"/>
              <a:t>Gradient descent</a:t>
            </a:r>
          </a:p>
        </p:txBody>
      </p:sp>
      <p:pic>
        <p:nvPicPr>
          <p:cNvPr id="22531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70075"/>
            <a:ext cx="3449638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16"/>
          <p:cNvSpPr txBox="1">
            <a:spLocks noChangeArrowheads="1"/>
          </p:cNvSpPr>
          <p:nvPr/>
        </p:nvSpPr>
        <p:spPr bwMode="auto">
          <a:xfrm>
            <a:off x="2438401" y="2940050"/>
            <a:ext cx="7313613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r>
              <a:rPr lang="en-US" altLang="es-CO" sz="2800"/>
              <a:t>“Debugging”: How to make sure gradient descent is working correctly.</a:t>
            </a:r>
          </a:p>
        </p:txBody>
      </p:sp>
      <p:sp>
        <p:nvSpPr>
          <p:cNvPr id="22533" name="Rectangle 3"/>
          <p:cNvSpPr>
            <a:spLocks noChangeArrowheads="1"/>
          </p:cNvSpPr>
          <p:nvPr/>
        </p:nvSpPr>
        <p:spPr bwMode="auto">
          <a:xfrm>
            <a:off x="2438400" y="3881438"/>
            <a:ext cx="6477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endParaRPr lang="en-US" altLang="es-CO" sz="2800"/>
          </a:p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r>
              <a:rPr lang="en-US" altLang="es-CO" sz="2800"/>
              <a:t>How to choose learning rate     .</a:t>
            </a:r>
          </a:p>
        </p:txBody>
      </p:sp>
      <p:pic>
        <p:nvPicPr>
          <p:cNvPr id="22534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495800"/>
            <a:ext cx="2286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nk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9" y="1981201"/>
            <a:ext cx="52927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7034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3" name="12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553201" y="1938338"/>
            <a:ext cx="3521075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2400"/>
              <a:t>Example automatic convergence test: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554788" y="3695701"/>
            <a:ext cx="30480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2400"/>
              <a:t>Declare convergence if       decreases by less than       in one iteration.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2209801" y="1992102"/>
          <a:ext cx="3866557" cy="38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3558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1346201"/>
            <a:ext cx="1103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3878264"/>
            <a:ext cx="534988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1" y="4424363"/>
            <a:ext cx="57467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6248400" y="1498600"/>
            <a:ext cx="0" cy="4883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562" name="TextBox 20"/>
          <p:cNvSpPr txBox="1">
            <a:spLocks noChangeArrowheads="1"/>
          </p:cNvSpPr>
          <p:nvPr/>
        </p:nvSpPr>
        <p:spPr bwMode="auto">
          <a:xfrm>
            <a:off x="2362201" y="5664200"/>
            <a:ext cx="352107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2000"/>
              <a:t>No. of iterations</a:t>
            </a:r>
          </a:p>
        </p:txBody>
      </p:sp>
      <p:sp>
        <p:nvSpPr>
          <p:cNvPr id="23563" name="TextBox 11"/>
          <p:cNvSpPr txBox="1">
            <a:spLocks noChangeArrowheads="1"/>
          </p:cNvSpPr>
          <p:nvPr/>
        </p:nvSpPr>
        <p:spPr bwMode="auto">
          <a:xfrm>
            <a:off x="1830388" y="279401"/>
            <a:ext cx="7847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Making sure gradient descent is working correctly.</a:t>
            </a:r>
          </a:p>
        </p:txBody>
      </p:sp>
      <p:pic>
        <p:nvPicPr>
          <p:cNvPr id="3" name="Ink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1101726"/>
            <a:ext cx="8483600" cy="56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1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4578" name="TextBox 7"/>
          <p:cNvSpPr txBox="1">
            <a:spLocks noChangeArrowheads="1"/>
          </p:cNvSpPr>
          <p:nvPr/>
        </p:nvSpPr>
        <p:spPr bwMode="auto">
          <a:xfrm>
            <a:off x="1830388" y="757238"/>
            <a:ext cx="7847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Making sure gradient descent is working correctly.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527675" y="1257300"/>
            <a:ext cx="4572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2000"/>
              <a:t>Gradient descent not working. </a:t>
            </a:r>
          </a:p>
          <a:p>
            <a:pPr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2000"/>
              <a:t>Use smaller    . </a:t>
            </a:r>
          </a:p>
        </p:txBody>
      </p:sp>
      <p:pic>
        <p:nvPicPr>
          <p:cNvPr id="24580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35113"/>
            <a:ext cx="35718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20"/>
          <p:cNvSpPr txBox="1">
            <a:spLocks noChangeArrowheads="1"/>
          </p:cNvSpPr>
          <p:nvPr/>
        </p:nvSpPr>
        <p:spPr bwMode="auto">
          <a:xfrm>
            <a:off x="2451100" y="2806700"/>
            <a:ext cx="194310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1600"/>
              <a:t>No. of iterations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1588" y="1296989"/>
            <a:ext cx="0" cy="191452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12988" y="2908300"/>
            <a:ext cx="2271712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1905001"/>
            <a:ext cx="1714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3679825"/>
            <a:ext cx="35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425700" y="4951414"/>
            <a:ext cx="19431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1600"/>
              <a:t>No. of iterations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516188" y="3441701"/>
            <a:ext cx="0" cy="191452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87588" y="5053013"/>
            <a:ext cx="3656012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3679825"/>
            <a:ext cx="35718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015163" y="4951414"/>
            <a:ext cx="19431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1600"/>
              <a:t>No. of iterations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7104063" y="2489201"/>
            <a:ext cx="0" cy="286702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75464" y="5053013"/>
            <a:ext cx="2801937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425700" y="5867401"/>
            <a:ext cx="749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s-CO" sz="2000"/>
              <a:t>For sufficiently small     ,             should decrease on every iteration.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s-CO" sz="2000"/>
              <a:t>But if      is too small, gradient descent can be slow to converge.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63" y="6057900"/>
            <a:ext cx="1714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4" y="5915026"/>
            <a:ext cx="5349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6248400"/>
            <a:ext cx="1714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nk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1295400"/>
            <a:ext cx="794226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0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8" grpId="0"/>
      <p:bldP spid="3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6626" name="TextBox 7"/>
          <p:cNvSpPr txBox="1">
            <a:spLocks noChangeArrowheads="1"/>
          </p:cNvSpPr>
          <p:nvPr/>
        </p:nvSpPr>
        <p:spPr bwMode="auto">
          <a:xfrm>
            <a:off x="1905001" y="796926"/>
            <a:ext cx="7313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800" b="1"/>
              <a:t>Summary:</a:t>
            </a:r>
          </a:p>
        </p:txBody>
      </p:sp>
      <p:sp>
        <p:nvSpPr>
          <p:cNvPr id="26627" name="TextBox 16"/>
          <p:cNvSpPr txBox="1">
            <a:spLocks noChangeArrowheads="1"/>
          </p:cNvSpPr>
          <p:nvPr/>
        </p:nvSpPr>
        <p:spPr bwMode="auto">
          <a:xfrm>
            <a:off x="2478088" y="1501776"/>
            <a:ext cx="73152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r>
              <a:rPr lang="en-US" altLang="es-CO" sz="2800"/>
              <a:t>If     is too small: slow convergence.</a:t>
            </a:r>
          </a:p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r>
              <a:rPr lang="en-US" altLang="es-CO" sz="2800"/>
              <a:t>If     is too large:         may not decrease on every iteration; may not converge.</a:t>
            </a:r>
          </a:p>
        </p:txBody>
      </p:sp>
      <p:pic>
        <p:nvPicPr>
          <p:cNvPr id="26628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6" y="1600201"/>
            <a:ext cx="200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4" y="2097089"/>
            <a:ext cx="200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2001839"/>
            <a:ext cx="5349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Box 13"/>
          <p:cNvSpPr txBox="1">
            <a:spLocks noChangeArrowheads="1"/>
          </p:cNvSpPr>
          <p:nvPr/>
        </p:nvSpPr>
        <p:spPr bwMode="auto">
          <a:xfrm>
            <a:off x="1905001" y="4498975"/>
            <a:ext cx="73136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800"/>
              <a:t>To choose    , try</a:t>
            </a:r>
          </a:p>
        </p:txBody>
      </p:sp>
      <p:pic>
        <p:nvPicPr>
          <p:cNvPr id="26632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6" y="4648201"/>
            <a:ext cx="2000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6" y="5372101"/>
            <a:ext cx="65754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398963" y="5195889"/>
            <a:ext cx="838200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46800" y="5175250"/>
            <a:ext cx="838200" cy="585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21600" y="5175250"/>
            <a:ext cx="838200" cy="585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Ink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838201"/>
            <a:ext cx="7364412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2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6488113" y="1562100"/>
            <a:ext cx="0" cy="314325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11900" y="4400550"/>
            <a:ext cx="26543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6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9" y="4565650"/>
            <a:ext cx="128587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25" y="2117725"/>
            <a:ext cx="53498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9"/>
          <p:cNvSpPr txBox="1">
            <a:spLocks noChangeArrowheads="1"/>
          </p:cNvSpPr>
          <p:nvPr/>
        </p:nvSpPr>
        <p:spPr bwMode="auto">
          <a:xfrm>
            <a:off x="2362200" y="2695575"/>
            <a:ext cx="45593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/>
              <a:t>Gradient Descent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362201" y="5314950"/>
            <a:ext cx="73136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800"/>
              <a:t>Normal equation: Method to solve 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800"/>
              <a:t>analytically.</a:t>
            </a: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89" y="5481638"/>
            <a:ext cx="1492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6661150" y="2117725"/>
            <a:ext cx="1041400" cy="18542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7635875" y="2117725"/>
            <a:ext cx="1041400" cy="18542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3803" name="Ink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2325689"/>
            <a:ext cx="7227888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0654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6" name="25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34819" name="TextBox 7"/>
          <p:cNvSpPr txBox="1">
            <a:spLocks noChangeArrowheads="1"/>
          </p:cNvSpPr>
          <p:nvPr/>
        </p:nvSpPr>
        <p:spPr bwMode="auto">
          <a:xfrm>
            <a:off x="1905001" y="482601"/>
            <a:ext cx="7313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Intuition: If 1D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28800" y="5975350"/>
            <a:ext cx="205740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2400"/>
              <a:t>Solve for </a:t>
            </a:r>
          </a:p>
        </p:txBody>
      </p:sp>
      <p:pic>
        <p:nvPicPr>
          <p:cNvPr id="348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606425"/>
            <a:ext cx="91916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38250"/>
            <a:ext cx="25733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7534275" y="642938"/>
            <a:ext cx="0" cy="230346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91400" y="2722563"/>
            <a:ext cx="216535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25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6" y="2843213"/>
            <a:ext cx="1047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76" y="1158875"/>
            <a:ext cx="43656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1905000" y="3835400"/>
            <a:ext cx="830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318000"/>
            <a:ext cx="1169988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4002088"/>
            <a:ext cx="5719763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5264151"/>
            <a:ext cx="2298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203825" y="5111750"/>
            <a:ext cx="3335338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2400"/>
              <a:t>(for every   )</a:t>
            </a:r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6" y="5349875"/>
            <a:ext cx="12541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6180138"/>
            <a:ext cx="1638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34" name="Group 1"/>
          <p:cNvGrpSpPr>
            <a:grpSpLocks/>
          </p:cNvGrpSpPr>
          <p:nvPr/>
        </p:nvGrpSpPr>
        <p:grpSpPr bwMode="auto">
          <a:xfrm>
            <a:off x="7696200" y="1111250"/>
            <a:ext cx="1525588" cy="1403350"/>
            <a:chOff x="5137487" y="1006891"/>
            <a:chExt cx="2015567" cy="1391591"/>
          </a:xfrm>
        </p:grpSpPr>
        <p:sp>
          <p:nvSpPr>
            <p:cNvPr id="22" name="Freeform 21"/>
            <p:cNvSpPr/>
            <p:nvPr/>
          </p:nvSpPr>
          <p:spPr>
            <a:xfrm>
              <a:off x="5137487" y="1006891"/>
              <a:ext cx="1040292" cy="1391591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6112762" y="1006891"/>
              <a:ext cx="1040292" cy="1391591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5" name="Ink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87425"/>
            <a:ext cx="6583362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nk 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6" y="4778375"/>
            <a:ext cx="7680325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47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8" name="17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03450" y="1193800"/>
          <a:ext cx="7543798" cy="28860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1382064"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21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21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2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2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6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76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6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6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3355976" y="1193800"/>
          <a:ext cx="6400799" cy="28860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13820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21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21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2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2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6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76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6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6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911" name="TextBox 2"/>
          <p:cNvSpPr txBox="1">
            <a:spLocks noChangeArrowheads="1"/>
          </p:cNvSpPr>
          <p:nvPr/>
        </p:nvSpPr>
        <p:spPr bwMode="auto">
          <a:xfrm>
            <a:off x="1828800" y="381001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Examples: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2225676"/>
            <a:ext cx="23018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13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225676"/>
            <a:ext cx="2238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14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2225676"/>
            <a:ext cx="228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1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225676"/>
            <a:ext cx="23018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16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1" y="2220914"/>
            <a:ext cx="11906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17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76" y="2220914"/>
            <a:ext cx="2333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18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457201"/>
            <a:ext cx="730250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4073525"/>
            <a:ext cx="2970212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4113214"/>
            <a:ext cx="1101725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6100764"/>
            <a:ext cx="20558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nk 1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912814"/>
            <a:ext cx="7229475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nk 1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022475"/>
            <a:ext cx="8356600" cy="398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nk 1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4" y="5935663"/>
            <a:ext cx="2771775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1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5" name="14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03450" y="952500"/>
          <a:ext cx="7543798" cy="32612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1381506"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21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21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2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2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3355976" y="952500"/>
          <a:ext cx="6400799" cy="32612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1381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21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21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2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2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946" name="TextBox 2"/>
          <p:cNvSpPr txBox="1">
            <a:spLocks noChangeArrowheads="1"/>
          </p:cNvSpPr>
          <p:nvPr/>
        </p:nvSpPr>
        <p:spPr bwMode="auto">
          <a:xfrm>
            <a:off x="1828800" y="279401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Examples: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1920875"/>
            <a:ext cx="230188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48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920876"/>
            <a:ext cx="2238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49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20876"/>
            <a:ext cx="228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0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920875"/>
            <a:ext cx="230188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1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1" y="1914526"/>
            <a:ext cx="1190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2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76" y="1914526"/>
            <a:ext cx="233363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3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473076"/>
            <a:ext cx="730250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51" y="4398964"/>
            <a:ext cx="2671763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19600"/>
            <a:ext cx="992188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9" y="6415088"/>
            <a:ext cx="21240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2184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A6644-4CF7-4806-9A61-7B43B8905DE3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199" y="1600201"/>
            <a:ext cx="8563583" cy="3736975"/>
          </a:xfrm>
        </p:spPr>
        <p:txBody>
          <a:bodyPr/>
          <a:lstStyle/>
          <a:p>
            <a:pPr marL="447675" indent="-447675"/>
            <a:r>
              <a:rPr lang="en-US" altLang="en-US" dirty="0" err="1" smtClean="0">
                <a:solidFill>
                  <a:srgbClr val="FB192F"/>
                </a:solidFill>
              </a:rPr>
              <a:t>Visualización</a:t>
            </a:r>
            <a:r>
              <a:rPr lang="en-US" altLang="en-US" dirty="0" smtClean="0"/>
              <a:t>: </a:t>
            </a:r>
            <a:r>
              <a:rPr lang="es-CO" altLang="en-US" dirty="0"/>
              <a:t>proyección de datos </a:t>
            </a:r>
            <a:r>
              <a:rPr lang="es-CO" altLang="en-US" dirty="0" err="1" smtClean="0"/>
              <a:t>multidimesionales</a:t>
            </a:r>
            <a:r>
              <a:rPr lang="es-CO" altLang="en-US" dirty="0" smtClean="0"/>
              <a:t> en </a:t>
            </a:r>
            <a:r>
              <a:rPr lang="es-CO" altLang="en-US" dirty="0"/>
              <a:t>2D o 3D.</a:t>
            </a:r>
            <a:endParaRPr lang="en-US" altLang="en-US" dirty="0" smtClean="0"/>
          </a:p>
          <a:p>
            <a:pPr marL="447675" indent="-447675"/>
            <a:endParaRPr lang="en-US" altLang="en-US" dirty="0" smtClean="0"/>
          </a:p>
          <a:p>
            <a:pPr marL="447675" indent="-447675"/>
            <a:r>
              <a:rPr lang="en-US" altLang="en-US" dirty="0" err="1" smtClean="0">
                <a:solidFill>
                  <a:srgbClr val="FB192F"/>
                </a:solidFill>
              </a:rPr>
              <a:t>Compresión</a:t>
            </a:r>
            <a:r>
              <a:rPr lang="en-US" altLang="en-US" dirty="0" smtClean="0">
                <a:solidFill>
                  <a:srgbClr val="FB192F"/>
                </a:solidFill>
              </a:rPr>
              <a:t> de </a:t>
            </a:r>
            <a:r>
              <a:rPr lang="en-US" altLang="en-US" dirty="0" err="1" smtClean="0">
                <a:solidFill>
                  <a:srgbClr val="FB192F"/>
                </a:solidFill>
              </a:rPr>
              <a:t>datos</a:t>
            </a:r>
            <a:r>
              <a:rPr lang="en-US" altLang="en-US" dirty="0"/>
              <a:t>: </a:t>
            </a:r>
            <a:r>
              <a:rPr lang="en-US" altLang="en-US" dirty="0" err="1"/>
              <a:t>almacenamiento</a:t>
            </a:r>
            <a:r>
              <a:rPr lang="en-US" altLang="en-US" dirty="0"/>
              <a:t> y </a:t>
            </a:r>
            <a:r>
              <a:rPr lang="en-US" altLang="en-US" dirty="0" err="1"/>
              <a:t>recuperación</a:t>
            </a:r>
            <a:r>
              <a:rPr lang="en-US" altLang="en-US" dirty="0"/>
              <a:t> </a:t>
            </a:r>
            <a:r>
              <a:rPr lang="en-US" altLang="en-US" dirty="0" err="1"/>
              <a:t>eficientes</a:t>
            </a:r>
            <a:r>
              <a:rPr lang="en-US" altLang="en-US" dirty="0" smtClean="0"/>
              <a:t>.</a:t>
            </a:r>
          </a:p>
          <a:p>
            <a:pPr marL="447675" indent="-447675"/>
            <a:endParaRPr lang="en-US" altLang="en-US" dirty="0" smtClean="0"/>
          </a:p>
          <a:p>
            <a:pPr marL="447675" indent="-447675"/>
            <a:r>
              <a:rPr lang="en-US" altLang="en-US" dirty="0" err="1">
                <a:solidFill>
                  <a:srgbClr val="FB192F"/>
                </a:solidFill>
              </a:rPr>
              <a:t>Eliminación</a:t>
            </a:r>
            <a:r>
              <a:rPr lang="en-US" altLang="en-US" dirty="0">
                <a:solidFill>
                  <a:srgbClr val="FB192F"/>
                </a:solidFill>
              </a:rPr>
              <a:t> de </a:t>
            </a:r>
            <a:r>
              <a:rPr lang="en-US" altLang="en-US" dirty="0" err="1">
                <a:solidFill>
                  <a:srgbClr val="FB192F"/>
                </a:solidFill>
              </a:rPr>
              <a:t>ruido</a:t>
            </a:r>
            <a:r>
              <a:rPr lang="en-US" altLang="en-US" dirty="0">
                <a:solidFill>
                  <a:srgbClr val="FB192F"/>
                </a:solidFill>
              </a:rPr>
              <a:t>: </a:t>
            </a:r>
            <a:r>
              <a:rPr lang="en-US" altLang="en-US" dirty="0" smtClean="0"/>
              <a:t> </a:t>
            </a:r>
            <a:r>
              <a:rPr lang="es-CO" altLang="en-US" dirty="0"/>
              <a:t>efecto positivo en la precisión de la consulta.</a:t>
            </a:r>
            <a:endParaRPr lang="en-US" altLang="en-US" dirty="0" smtClean="0"/>
          </a:p>
        </p:txBody>
      </p:sp>
      <p:sp>
        <p:nvSpPr>
          <p:cNvPr id="10244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Por</a:t>
            </a:r>
            <a:r>
              <a:rPr lang="en-GB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qué</a:t>
            </a:r>
            <a:r>
              <a:rPr lang="en-GB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la </a:t>
            </a:r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Reducción</a:t>
            </a:r>
            <a:r>
              <a:rPr lang="en-GB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la </a:t>
            </a:r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Dimensionalidad</a:t>
            </a:r>
            <a:r>
              <a:rPr lang="en-US" altLang="zh-CN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?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8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1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1" name="10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37891" name="Rectangle 68"/>
          <p:cNvSpPr>
            <a:spLocks noChangeArrowheads="1"/>
          </p:cNvSpPr>
          <p:nvPr/>
        </p:nvSpPr>
        <p:spPr bwMode="auto">
          <a:xfrm>
            <a:off x="1868488" y="476251"/>
            <a:ext cx="8418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800" b="1"/>
              <a:t>      examples                                                      ;      features.</a:t>
            </a:r>
          </a:p>
        </p:txBody>
      </p:sp>
      <p:pic>
        <p:nvPicPr>
          <p:cNvPr id="37892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65176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534988"/>
            <a:ext cx="4106863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1" y="768351"/>
            <a:ext cx="1952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1600200"/>
            <a:ext cx="2300288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05014" y="4840288"/>
            <a:ext cx="1616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E.g.    If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8" y="4686300"/>
            <a:ext cx="1573212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nk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1" y="1084264"/>
            <a:ext cx="8126413" cy="565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1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pic>
        <p:nvPicPr>
          <p:cNvPr id="39939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84200"/>
            <a:ext cx="32893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876675" y="1408114"/>
            <a:ext cx="43434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 sz="2800"/>
              <a:t>is inverse of matrix             .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7400" y="3260725"/>
            <a:ext cx="6477000" cy="965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  <a:defRPr/>
            </a:pPr>
            <a:endParaRPr lang="en-US" sz="2800" dirty="0"/>
          </a:p>
          <a:p>
            <a:pPr>
              <a:lnSpc>
                <a:spcPts val="3360"/>
              </a:lnSpc>
              <a:defRPr/>
            </a:pPr>
            <a:r>
              <a:rPr lang="en-US" sz="2800" dirty="0"/>
              <a:t>Octave: 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29001" y="3881438"/>
            <a:ext cx="4486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pinv(X’*X)*X’*y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397000"/>
            <a:ext cx="16557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63" y="1454150"/>
            <a:ext cx="95726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nk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6" y="187325"/>
            <a:ext cx="8347075" cy="631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5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4" name="23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pic>
        <p:nvPicPr>
          <p:cNvPr id="40963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11188"/>
            <a:ext cx="2936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68"/>
          <p:cNvSpPr>
            <a:spLocks noChangeArrowheads="1"/>
          </p:cNvSpPr>
          <p:nvPr/>
        </p:nvSpPr>
        <p:spPr bwMode="auto">
          <a:xfrm>
            <a:off x="1868488" y="476251"/>
            <a:ext cx="8418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800" b="1"/>
              <a:t>      training examples,     features.</a:t>
            </a:r>
          </a:p>
        </p:txBody>
      </p:sp>
      <p:pic>
        <p:nvPicPr>
          <p:cNvPr id="40965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6" y="609601"/>
            <a:ext cx="1952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1676400" y="1181101"/>
            <a:ext cx="421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CO" sz="2800" u="sng"/>
              <a:t>Gradient Descent</a:t>
            </a:r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6324600" y="1181101"/>
            <a:ext cx="421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CO" sz="2800" u="sng"/>
              <a:t>Normal Equation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43600" y="1397000"/>
            <a:ext cx="0" cy="4978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969" name="Rectangle 12"/>
          <p:cNvSpPr>
            <a:spLocks noChangeArrowheads="1"/>
          </p:cNvSpPr>
          <p:nvPr/>
        </p:nvSpPr>
        <p:spPr bwMode="auto">
          <a:xfrm>
            <a:off x="6324600" y="2051050"/>
            <a:ext cx="4114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s-CO" sz="2800"/>
              <a:t>No need to choose    .</a:t>
            </a:r>
          </a:p>
          <a:p>
            <a:pPr eaLnBrk="1" hangingPunct="1">
              <a:spcBef>
                <a:spcPct val="0"/>
              </a:spcBef>
            </a:pPr>
            <a:r>
              <a:rPr lang="en-US" altLang="es-CO" sz="2800"/>
              <a:t>Don’t need to iterate.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38350" y="2084389"/>
            <a:ext cx="4000500" cy="1385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2800" dirty="0"/>
              <a:t>Need to choose    . 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2800" dirty="0"/>
              <a:t>Needs many iterations.</a:t>
            </a:r>
          </a:p>
          <a:p>
            <a:pPr>
              <a:defRPr/>
            </a:pPr>
            <a:endParaRPr lang="en-US" sz="2800" dirty="0"/>
          </a:p>
        </p:txBody>
      </p:sp>
      <p:pic>
        <p:nvPicPr>
          <p:cNvPr id="40971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2368551"/>
            <a:ext cx="200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36763" y="3216275"/>
            <a:ext cx="35242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s-CO" sz="2800"/>
              <a:t>Works well even when     is large.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324600" y="3189289"/>
            <a:ext cx="4000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s-CO" sz="2800"/>
              <a:t>Need to compute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86201"/>
            <a:ext cx="14478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324600" y="4318001"/>
            <a:ext cx="3722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s-CO" sz="2800"/>
              <a:t>Slow if     is very large.</a:t>
            </a:r>
          </a:p>
        </p:txBody>
      </p:sp>
      <p:pic>
        <p:nvPicPr>
          <p:cNvPr id="40976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26" y="2327276"/>
            <a:ext cx="200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3810001"/>
            <a:ext cx="1952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3" y="4597401"/>
            <a:ext cx="195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nk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1092200"/>
            <a:ext cx="8582025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3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3010" name="TextBox 7"/>
          <p:cNvSpPr txBox="1">
            <a:spLocks noChangeArrowheads="1"/>
          </p:cNvSpPr>
          <p:nvPr/>
        </p:nvSpPr>
        <p:spPr bwMode="auto">
          <a:xfrm>
            <a:off x="2566988" y="1527176"/>
            <a:ext cx="7313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800" b="1"/>
              <a:t>Normal equation</a:t>
            </a:r>
          </a:p>
        </p:txBody>
      </p:sp>
      <p:pic>
        <p:nvPicPr>
          <p:cNvPr id="43011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60600"/>
            <a:ext cx="32893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16"/>
          <p:cNvSpPr txBox="1">
            <a:spLocks noChangeArrowheads="1"/>
          </p:cNvSpPr>
          <p:nvPr/>
        </p:nvSpPr>
        <p:spPr bwMode="auto">
          <a:xfrm>
            <a:off x="2438400" y="3330576"/>
            <a:ext cx="777240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r>
              <a:rPr lang="en-US" altLang="es-CO" sz="2800"/>
              <a:t>What if             is non-invertible? (singular/ degenerate)</a:t>
            </a:r>
          </a:p>
        </p:txBody>
      </p:sp>
      <p:sp>
        <p:nvSpPr>
          <p:cNvPr id="43013" name="Rectangle 3"/>
          <p:cNvSpPr>
            <a:spLocks noChangeArrowheads="1"/>
          </p:cNvSpPr>
          <p:nvPr/>
        </p:nvSpPr>
        <p:spPr bwMode="auto">
          <a:xfrm>
            <a:off x="2438400" y="4271963"/>
            <a:ext cx="6477000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endParaRPr lang="en-US" altLang="es-CO" sz="2800" dirty="0"/>
          </a:p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r>
              <a:rPr lang="en-US" altLang="es-CO" sz="2800" dirty="0" smtClean="0"/>
              <a:t>Python: </a:t>
            </a:r>
            <a:endParaRPr lang="en-US" altLang="es-CO" sz="2800" dirty="0"/>
          </a:p>
        </p:txBody>
      </p:sp>
      <p:pic>
        <p:nvPicPr>
          <p:cNvPr id="43014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6" y="3422650"/>
            <a:ext cx="8366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Box 8"/>
          <p:cNvSpPr txBox="1">
            <a:spLocks noChangeArrowheads="1"/>
          </p:cNvSpPr>
          <p:nvPr/>
        </p:nvSpPr>
        <p:spPr bwMode="auto">
          <a:xfrm>
            <a:off x="4124326" y="4891088"/>
            <a:ext cx="4486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np.linalg.pinv</a:t>
            </a:r>
            <a:r>
              <a:rPr lang="en-US" altLang="es-CO" sz="2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</p:txBody>
      </p:sp>
      <p:sp>
        <p:nvSpPr>
          <p:cNvPr id="42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67580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10164"/>
            <a:ext cx="12192000" cy="1847088"/>
          </a:xfrm>
          <a:prstGeom prst="rect">
            <a:avLst/>
          </a:prstGeom>
        </p:spPr>
      </p:pic>
      <p:sp>
        <p:nvSpPr>
          <p:cNvPr id="44034" name="TextBox 7"/>
          <p:cNvSpPr txBox="1">
            <a:spLocks noChangeArrowheads="1"/>
          </p:cNvSpPr>
          <p:nvPr/>
        </p:nvSpPr>
        <p:spPr bwMode="auto">
          <a:xfrm>
            <a:off x="1905001" y="889001"/>
            <a:ext cx="7313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800"/>
              <a:t>What if           is non-invertible?</a:t>
            </a:r>
          </a:p>
        </p:txBody>
      </p:sp>
      <p:sp>
        <p:nvSpPr>
          <p:cNvPr id="44035" name="TextBox 16"/>
          <p:cNvSpPr txBox="1">
            <a:spLocks noChangeArrowheads="1"/>
          </p:cNvSpPr>
          <p:nvPr/>
        </p:nvSpPr>
        <p:spPr bwMode="auto">
          <a:xfrm>
            <a:off x="2438400" y="1725614"/>
            <a:ext cx="77724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</a:pPr>
            <a:r>
              <a:rPr lang="en-US" altLang="es-CO" sz="2800"/>
              <a:t>Redundant features (linearly dependent).</a:t>
            </a:r>
          </a:p>
          <a:p>
            <a:pPr lvl="1"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/>
              <a:t>E.g.            size in feet</a:t>
            </a:r>
            <a:r>
              <a:rPr lang="en-US" altLang="es-CO" baseline="30000"/>
              <a:t>2</a:t>
            </a:r>
            <a:endParaRPr lang="en-US" altLang="es-CO"/>
          </a:p>
          <a:p>
            <a:pPr lvl="1" eaLnBrk="1" hangingPunct="1">
              <a:lnSpc>
                <a:spcPts val="3363"/>
              </a:lnSpc>
              <a:spcBef>
                <a:spcPct val="0"/>
              </a:spcBef>
              <a:buNone/>
            </a:pPr>
            <a:r>
              <a:rPr lang="en-US" altLang="es-CO"/>
              <a:t>                   size in m</a:t>
            </a:r>
            <a:r>
              <a:rPr lang="en-US" altLang="es-CO" baseline="30000"/>
              <a:t>2</a:t>
            </a:r>
            <a:endParaRPr lang="en-US" altLang="es-CO"/>
          </a:p>
        </p:txBody>
      </p:sp>
      <p:sp>
        <p:nvSpPr>
          <p:cNvPr id="44036" name="Rectangle 3"/>
          <p:cNvSpPr>
            <a:spLocks noChangeArrowheads="1"/>
          </p:cNvSpPr>
          <p:nvPr/>
        </p:nvSpPr>
        <p:spPr bwMode="auto">
          <a:xfrm>
            <a:off x="2438400" y="3803651"/>
            <a:ext cx="647700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endParaRPr lang="en-US" altLang="es-CO" sz="2800"/>
          </a:p>
          <a:p>
            <a:pPr eaLnBrk="1" hangingPunct="1">
              <a:lnSpc>
                <a:spcPts val="3363"/>
              </a:lnSpc>
              <a:spcBef>
                <a:spcPct val="0"/>
              </a:spcBef>
            </a:pPr>
            <a:r>
              <a:rPr lang="en-US" altLang="es-CO" sz="2800"/>
              <a:t>Too many features (e.g.             ).</a:t>
            </a:r>
          </a:p>
        </p:txBody>
      </p:sp>
      <p:sp>
        <p:nvSpPr>
          <p:cNvPr id="44037" name="Rectangle 10"/>
          <p:cNvSpPr>
            <a:spLocks noChangeArrowheads="1"/>
          </p:cNvSpPr>
          <p:nvPr/>
        </p:nvSpPr>
        <p:spPr bwMode="auto">
          <a:xfrm>
            <a:off x="2971800" y="5075239"/>
            <a:ext cx="70866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spcBef>
                <a:spcPct val="0"/>
              </a:spcBef>
              <a:buFontTx/>
              <a:buChar char="-"/>
            </a:pPr>
            <a:r>
              <a:rPr lang="en-US" altLang="es-CO" sz="2800"/>
              <a:t>Delete some features, or use regularization.</a:t>
            </a:r>
          </a:p>
        </p:txBody>
      </p:sp>
      <p:pic>
        <p:nvPicPr>
          <p:cNvPr id="44038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6" y="2579689"/>
            <a:ext cx="709613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1" y="3152775"/>
            <a:ext cx="709613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3" y="4419600"/>
            <a:ext cx="977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987425"/>
            <a:ext cx="8366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nk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4" y="709614"/>
            <a:ext cx="8004175" cy="546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 redondeado 11"/>
          <p:cNvSpPr/>
          <p:nvPr/>
        </p:nvSpPr>
        <p:spPr>
          <a:xfrm>
            <a:off x="7590972" y="5075239"/>
            <a:ext cx="2467428" cy="62040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632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027906"/>
            <a:ext cx="9588500" cy="38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3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080205"/>
            <a:ext cx="10071100" cy="340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080205"/>
            <a:ext cx="9423400" cy="46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r>
              <a:rPr lang="es-CO" sz="3600" b="1" dirty="0" smtClean="0"/>
              <a:t> en Python</a:t>
            </a:r>
            <a:endParaRPr lang="en-GB" sz="36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9" y="842937"/>
            <a:ext cx="11422341" cy="31067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8" y="3942696"/>
            <a:ext cx="11479177" cy="17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7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r>
              <a:rPr lang="es-CO" sz="3600" b="1" dirty="0" smtClean="0"/>
              <a:t> en Python</a:t>
            </a:r>
            <a:endParaRPr lang="en-GB" sz="3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14" y="842937"/>
            <a:ext cx="11299171" cy="21925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75" y="3524957"/>
            <a:ext cx="5182049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0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C828F-4338-41FC-B555-97F99CA7E25E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974676" y="332583"/>
            <a:ext cx="10557681" cy="712787"/>
          </a:xfrm>
        </p:spPr>
        <p:txBody>
          <a:bodyPr>
            <a:normAutofit fontScale="90000"/>
          </a:bodyPr>
          <a:lstStyle/>
          <a:p>
            <a:r>
              <a:rPr lang="en-GB" sz="36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Aplicaciones</a:t>
            </a:r>
            <a:r>
              <a:rPr lang="en-GB" sz="3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la </a:t>
            </a:r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Reducción</a:t>
            </a:r>
            <a:r>
              <a:rPr lang="en-GB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la </a:t>
            </a:r>
            <a:r>
              <a:rPr lang="en-GB" sz="36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Dimensionalidad</a:t>
            </a:r>
            <a:r>
              <a:rPr lang="en-US" altLang="zh-CN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altLang="en-US" sz="3600" b="1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1"/>
            <a:ext cx="8229600" cy="4606925"/>
          </a:xfrm>
        </p:spPr>
        <p:txBody>
          <a:bodyPr/>
          <a:lstStyle/>
          <a:p>
            <a:r>
              <a:rPr lang="es-CO" altLang="en-US" sz="3200" dirty="0"/>
              <a:t>Gestión de la relación con el cliente</a:t>
            </a:r>
          </a:p>
          <a:p>
            <a:r>
              <a:rPr lang="es-CO" altLang="en-US" sz="3200" dirty="0"/>
              <a:t>Extracción de textos</a:t>
            </a:r>
          </a:p>
          <a:p>
            <a:r>
              <a:rPr lang="es-CO" altLang="en-US" sz="3200" dirty="0"/>
              <a:t>Recuperación de </a:t>
            </a:r>
            <a:r>
              <a:rPr lang="es-CO" altLang="en-US" sz="3200" dirty="0" smtClean="0"/>
              <a:t>imágenes</a:t>
            </a:r>
            <a:endParaRPr lang="es-CO" altLang="en-US" sz="3200" dirty="0"/>
          </a:p>
          <a:p>
            <a:r>
              <a:rPr lang="es-CO" altLang="en-US" sz="3200" dirty="0"/>
              <a:t>Análisis de datos de </a:t>
            </a:r>
            <a:r>
              <a:rPr lang="es-CO" altLang="en-US" sz="3200" dirty="0" err="1"/>
              <a:t>microarrays</a:t>
            </a:r>
            <a:endParaRPr lang="es-CO" altLang="en-US" sz="3200" dirty="0"/>
          </a:p>
          <a:p>
            <a:r>
              <a:rPr lang="es-CO" altLang="en-US" sz="3200" dirty="0"/>
              <a:t>Clasificación de proteínas</a:t>
            </a:r>
          </a:p>
          <a:p>
            <a:r>
              <a:rPr lang="es-CO" altLang="en-US" sz="3200" dirty="0"/>
              <a:t>Reconocimiento facial</a:t>
            </a:r>
          </a:p>
          <a:p>
            <a:r>
              <a:rPr lang="es-CO" altLang="en-US" sz="3200" dirty="0"/>
              <a:t>Reconocimiento de dígitos escritos a mano</a:t>
            </a:r>
          </a:p>
          <a:p>
            <a:r>
              <a:rPr lang="es-CO" altLang="en-US" sz="3200" dirty="0"/>
              <a:t>Detección de intrusiones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627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r>
              <a:rPr lang="es-CO" sz="3600" b="1" dirty="0" smtClean="0"/>
              <a:t> en Python</a:t>
            </a:r>
            <a:endParaRPr lang="en-GB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37910"/>
            <a:ext cx="11389985" cy="40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0164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r>
              <a:rPr lang="es-CO" sz="3600" b="1" dirty="0" smtClean="0"/>
              <a:t> en Python</a:t>
            </a:r>
            <a:endParaRPr lang="en-GB" sz="3600" b="1" dirty="0"/>
          </a:p>
        </p:txBody>
      </p:sp>
      <p:pic>
        <p:nvPicPr>
          <p:cNvPr id="6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1" y="5297488"/>
            <a:ext cx="5656263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216" y="1007079"/>
            <a:ext cx="6112344" cy="39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3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0164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r>
              <a:rPr lang="es-CO" sz="3600" b="1" dirty="0" smtClean="0"/>
              <a:t> en Python</a:t>
            </a:r>
            <a:endParaRPr lang="en-GB" sz="3600" b="1" dirty="0"/>
          </a:p>
        </p:txBody>
      </p:sp>
      <p:pic>
        <p:nvPicPr>
          <p:cNvPr id="6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1" y="5297488"/>
            <a:ext cx="5656263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216" y="1007079"/>
            <a:ext cx="6112344" cy="393894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857" y="1529589"/>
            <a:ext cx="3679549" cy="358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2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010912"/>
            <a:ext cx="12192000" cy="18470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81192"/>
            <a:ext cx="12192000" cy="587661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r>
              <a:rPr lang="es-CO" sz="3600" b="1" dirty="0" smtClean="0"/>
              <a:t> en Python - Regularizando</a:t>
            </a:r>
            <a:endParaRPr lang="en-GB" sz="3600" b="1" dirty="0"/>
          </a:p>
        </p:txBody>
      </p:sp>
      <p:pic>
        <p:nvPicPr>
          <p:cNvPr id="6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1" y="7108368"/>
            <a:ext cx="5656263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6985" y="4182495"/>
            <a:ext cx="8518029" cy="1855338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0" y="6083385"/>
            <a:ext cx="12244575" cy="860603"/>
            <a:chOff x="0" y="6083385"/>
            <a:chExt cx="12244575" cy="860603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083385"/>
              <a:ext cx="12192000" cy="599607"/>
            </a:xfrm>
            <a:prstGeom prst="rect">
              <a:avLst/>
            </a:prstGeom>
          </p:spPr>
        </p:pic>
        <p:sp>
          <p:nvSpPr>
            <p:cNvPr id="2" name="CuadroTexto 1"/>
            <p:cNvSpPr txBox="1"/>
            <p:nvPr/>
          </p:nvSpPr>
          <p:spPr>
            <a:xfrm>
              <a:off x="10238705" y="6543878"/>
              <a:ext cx="20058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dirty="0" smtClean="0">
                  <a:solidFill>
                    <a:schemeClr val="bg1">
                      <a:lumMod val="50000"/>
                    </a:schemeClr>
                  </a:solidFill>
                </a:rPr>
                <a:t>Selector </a:t>
              </a:r>
              <a:r>
                <a:rPr lang="es-CO" sz="2000" dirty="0" err="1" smtClean="0">
                  <a:solidFill>
                    <a:schemeClr val="bg1">
                      <a:lumMod val="50000"/>
                    </a:schemeClr>
                  </a:solidFill>
                </a:rPr>
                <a:t>operator</a:t>
              </a:r>
              <a:endParaRPr lang="en-GB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4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010912"/>
            <a:ext cx="12192000" cy="18470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7230"/>
          <a:stretch/>
        </p:blipFill>
        <p:spPr>
          <a:xfrm>
            <a:off x="0" y="681192"/>
            <a:ext cx="12192000" cy="750444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r>
              <a:rPr lang="es-CO" sz="3600" b="1" dirty="0" smtClean="0"/>
              <a:t> en Python - Regularizando</a:t>
            </a:r>
            <a:endParaRPr lang="en-GB" sz="3600" b="1" dirty="0"/>
          </a:p>
        </p:txBody>
      </p:sp>
      <p:pic>
        <p:nvPicPr>
          <p:cNvPr id="6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1" y="7108368"/>
            <a:ext cx="5656263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83385"/>
            <a:ext cx="12192000" cy="59960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747" y="2894439"/>
            <a:ext cx="7768170" cy="1633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7551377" y="3121890"/>
                <a:ext cx="373423" cy="7386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77" y="3121890"/>
                <a:ext cx="373423" cy="7386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4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10912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r>
              <a:rPr lang="es-CO" sz="3600" b="1" dirty="0" smtClean="0"/>
              <a:t> en Python - Regularizando</a:t>
            </a:r>
            <a:endParaRPr lang="en-GB" sz="3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9" y="657225"/>
            <a:ext cx="11214101" cy="391481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9" y="4574357"/>
            <a:ext cx="11214102" cy="14418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1281808"/>
            <a:ext cx="11340984" cy="47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10912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Combinando varios selectores en Python</a:t>
            </a:r>
            <a:endParaRPr lang="en-GB" sz="36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225"/>
            <a:ext cx="12192000" cy="616814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5392"/>
            <a:ext cx="12192000" cy="61681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7158"/>
            <a:ext cx="12192000" cy="61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10912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Combinando varios selectores en Python</a:t>
            </a:r>
            <a:endParaRPr lang="en-GB" sz="3600" b="1" dirty="0"/>
          </a:p>
        </p:txBody>
      </p:sp>
      <p:sp>
        <p:nvSpPr>
          <p:cNvPr id="8" name="Rectángulo 7"/>
          <p:cNvSpPr/>
          <p:nvPr/>
        </p:nvSpPr>
        <p:spPr>
          <a:xfrm>
            <a:off x="838200" y="1311671"/>
            <a:ext cx="113537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en-US" sz="3200" b="1" dirty="0" smtClean="0"/>
              <a:t>Recordemos: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altLang="en-US" sz="3200" dirty="0" smtClean="0"/>
              <a:t>Así como los bosques aleatorios (</a:t>
            </a:r>
            <a:r>
              <a:rPr lang="es-CO" altLang="en-US" sz="3200" dirty="0" err="1" smtClean="0"/>
              <a:t>Radom</a:t>
            </a:r>
            <a:r>
              <a:rPr lang="es-CO" altLang="en-US" sz="3200" dirty="0" smtClean="0"/>
              <a:t> </a:t>
            </a:r>
            <a:r>
              <a:rPr lang="es-CO" altLang="en-US" sz="3200" dirty="0" err="1" smtClean="0"/>
              <a:t>Forest</a:t>
            </a:r>
            <a:r>
              <a:rPr lang="es-CO" altLang="en-US" sz="3200" dirty="0" smtClean="0"/>
              <a:t>) son una combinación de árboles de decisión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Podemos hacer también una combinación de modelos para la selección de características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180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10912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Combinando varios selectores en Python</a:t>
            </a:r>
            <a:endParaRPr lang="en-GB" sz="3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7837"/>
            <a:ext cx="12192000" cy="61681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677837"/>
            <a:ext cx="12192000" cy="61681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8516"/>
            <a:ext cx="12192000" cy="61681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75129"/>
            <a:ext cx="12192000" cy="61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9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dexter laboratory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53467"/>
            <a:ext cx="4572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595418" y="1657685"/>
            <a:ext cx="2540000" cy="1750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189" y="1613536"/>
            <a:ext cx="7873040" cy="554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193964"/>
            <a:ext cx="12192000" cy="8856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smtClean="0"/>
              <a:t>Laboratorio 3 </a:t>
            </a:r>
            <a:endParaRPr lang="en-GB" sz="3600" b="1" dirty="0"/>
          </a:p>
        </p:txBody>
      </p:sp>
      <p:sp>
        <p:nvSpPr>
          <p:cNvPr id="6" name="Rectángulo 5"/>
          <p:cNvSpPr/>
          <p:nvPr/>
        </p:nvSpPr>
        <p:spPr>
          <a:xfrm>
            <a:off x="2844800" y="863722"/>
            <a:ext cx="680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https://github.com/srobles05/CRP-2019S2</a:t>
            </a:r>
            <a:r>
              <a:rPr lang="en-GB" sz="2400" dirty="0" smtClean="0">
                <a:hlinkClick r:id="rId5"/>
              </a:rPr>
              <a:t>/</a:t>
            </a:r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sp>
        <p:nvSpPr>
          <p:cNvPr id="9" name="Rectángulo 8"/>
          <p:cNvSpPr/>
          <p:nvPr/>
        </p:nvSpPr>
        <p:spPr>
          <a:xfrm>
            <a:off x="8451228" y="2699389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  <a:latin typeface="-apple-system"/>
              </a:rPr>
              <a:t>FeatureSelection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4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45A2A6-6FE2-4127-87B3-344731910194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701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sz="3500" b="1" dirty="0" err="1" smtClean="0">
                <a:ea typeface="SimSun" panose="02010600030101010101" pitchFamily="2" charset="-122"/>
              </a:rPr>
              <a:t>Clasificación</a:t>
            </a:r>
            <a:r>
              <a:rPr lang="en-US" altLang="zh-CN" sz="3500" b="1" dirty="0" smtClean="0">
                <a:ea typeface="SimSun" panose="02010600030101010101" pitchFamily="2" charset="-122"/>
              </a:rPr>
              <a:t> de </a:t>
            </a:r>
            <a:r>
              <a:rPr lang="en-US" altLang="zh-CN" sz="3500" b="1" dirty="0" err="1" smtClean="0">
                <a:ea typeface="SimSun" panose="02010600030101010101" pitchFamily="2" charset="-122"/>
              </a:rPr>
              <a:t>documentos</a:t>
            </a:r>
            <a:endParaRPr lang="en-US" altLang="zh-CN" sz="3500" b="1" dirty="0">
              <a:ea typeface="SimSun" panose="02010600030101010101" pitchFamily="2" charset="-122"/>
            </a:endParaRPr>
          </a:p>
        </p:txBody>
      </p:sp>
      <p:grpSp>
        <p:nvGrpSpPr>
          <p:cNvPr id="12292" name="Group 3"/>
          <p:cNvGrpSpPr>
            <a:grpSpLocks/>
          </p:cNvGrpSpPr>
          <p:nvPr/>
        </p:nvGrpSpPr>
        <p:grpSpPr bwMode="auto">
          <a:xfrm>
            <a:off x="1752600" y="1295400"/>
            <a:ext cx="3810000" cy="4194175"/>
            <a:chOff x="192" y="768"/>
            <a:chExt cx="2400" cy="2642"/>
          </a:xfrm>
        </p:grpSpPr>
        <p:sp>
          <p:nvSpPr>
            <p:cNvPr id="12315" name="AutoShape 4"/>
            <p:cNvSpPr>
              <a:spLocks noChangeArrowheads="1"/>
            </p:cNvSpPr>
            <p:nvPr/>
          </p:nvSpPr>
          <p:spPr bwMode="auto">
            <a:xfrm>
              <a:off x="644" y="1951"/>
              <a:ext cx="1355" cy="733"/>
            </a:xfrm>
            <a:prstGeom prst="irregularSeal1">
              <a:avLst/>
            </a:prstGeom>
            <a:solidFill>
              <a:srgbClr val="99CC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000000"/>
                  </a:solidFill>
                  <a:ea typeface="SimSun" panose="02010600030101010101" pitchFamily="2" charset="-122"/>
                </a:rPr>
                <a:t>Internet</a:t>
              </a:r>
            </a:p>
          </p:txBody>
        </p:sp>
        <p:sp>
          <p:nvSpPr>
            <p:cNvPr id="12316" name="AutoShape 5"/>
            <p:cNvSpPr>
              <a:spLocks noChangeArrowheads="1"/>
            </p:cNvSpPr>
            <p:nvPr/>
          </p:nvSpPr>
          <p:spPr bwMode="auto">
            <a:xfrm>
              <a:off x="192" y="2731"/>
              <a:ext cx="740" cy="385"/>
            </a:xfrm>
            <a:prstGeom prst="flowChartMagneticDisk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400" b="1">
                  <a:ea typeface="SimSun" panose="02010600030101010101" pitchFamily="2" charset="-122"/>
                </a:rPr>
                <a:t>ACM Portal</a:t>
              </a:r>
            </a:p>
          </p:txBody>
        </p:sp>
        <p:sp>
          <p:nvSpPr>
            <p:cNvPr id="12317" name="AutoShape 6"/>
            <p:cNvSpPr>
              <a:spLocks noChangeArrowheads="1"/>
            </p:cNvSpPr>
            <p:nvPr/>
          </p:nvSpPr>
          <p:spPr bwMode="auto">
            <a:xfrm>
              <a:off x="1852" y="2730"/>
              <a:ext cx="740" cy="385"/>
            </a:xfrm>
            <a:prstGeom prst="flowChartMagneticDisk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400" b="1">
                  <a:ea typeface="SimSun" panose="02010600030101010101" pitchFamily="2" charset="-122"/>
                </a:rPr>
                <a:t>PubMed</a:t>
              </a:r>
            </a:p>
          </p:txBody>
        </p:sp>
        <p:sp>
          <p:nvSpPr>
            <p:cNvPr id="12318" name="AutoShape 7"/>
            <p:cNvSpPr>
              <a:spLocks noChangeArrowheads="1"/>
            </p:cNvSpPr>
            <p:nvPr/>
          </p:nvSpPr>
          <p:spPr bwMode="auto">
            <a:xfrm>
              <a:off x="1014" y="2741"/>
              <a:ext cx="738" cy="366"/>
            </a:xfrm>
            <a:prstGeom prst="flowChartMagneticDisk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300" b="1">
                  <a:ea typeface="SimSun" panose="02010600030101010101" pitchFamily="2" charset="-122"/>
                </a:rPr>
                <a:t>IEEE </a:t>
              </a:r>
              <a:r>
                <a:rPr lang="en-US" altLang="zh-CN" sz="1300" b="1" i="1">
                  <a:ea typeface="SimSun" panose="02010600030101010101" pitchFamily="2" charset="-122"/>
                </a:rPr>
                <a:t>Xplore</a:t>
              </a:r>
            </a:p>
          </p:txBody>
        </p:sp>
        <p:sp>
          <p:nvSpPr>
            <p:cNvPr id="12319" name="Text Box 8"/>
            <p:cNvSpPr txBox="1">
              <a:spLocks noChangeArrowheads="1"/>
            </p:cNvSpPr>
            <p:nvPr/>
          </p:nvSpPr>
          <p:spPr bwMode="auto">
            <a:xfrm>
              <a:off x="816" y="3177"/>
              <a:ext cx="161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 err="1" smtClean="0">
                  <a:solidFill>
                    <a:srgbClr val="CC3300"/>
                  </a:solidFill>
                  <a:ea typeface="SimSun" panose="02010600030101010101" pitchFamily="2" charset="-122"/>
                </a:rPr>
                <a:t>Librerías</a:t>
              </a:r>
              <a:r>
                <a:rPr lang="en-US" altLang="zh-CN" b="1" dirty="0" smtClean="0">
                  <a:solidFill>
                    <a:srgbClr val="CC3300"/>
                  </a:solidFill>
                  <a:ea typeface="SimSun" panose="02010600030101010101" pitchFamily="2" charset="-122"/>
                </a:rPr>
                <a:t> </a:t>
              </a:r>
              <a:r>
                <a:rPr lang="en-US" altLang="zh-CN" b="1" dirty="0" err="1" smtClean="0">
                  <a:solidFill>
                    <a:srgbClr val="CC3300"/>
                  </a:solidFill>
                  <a:ea typeface="SimSun" panose="02010600030101010101" pitchFamily="2" charset="-122"/>
                </a:rPr>
                <a:t>digitales</a:t>
              </a:r>
              <a:endParaRPr lang="en-US" altLang="zh-CN" b="1" dirty="0">
                <a:solidFill>
                  <a:srgbClr val="CC3300"/>
                </a:solidFill>
                <a:ea typeface="SimSun" panose="02010600030101010101" pitchFamily="2" charset="-122"/>
              </a:endParaRPr>
            </a:p>
          </p:txBody>
        </p:sp>
        <p:grpSp>
          <p:nvGrpSpPr>
            <p:cNvPr id="12320" name="Group 9"/>
            <p:cNvGrpSpPr>
              <a:grpSpLocks/>
            </p:cNvGrpSpPr>
            <p:nvPr/>
          </p:nvGrpSpPr>
          <p:grpSpPr bwMode="auto">
            <a:xfrm>
              <a:off x="274" y="1016"/>
              <a:ext cx="1109" cy="812"/>
              <a:chOff x="336" y="632"/>
              <a:chExt cx="1776" cy="1359"/>
            </a:xfrm>
          </p:grpSpPr>
          <p:graphicFrame>
            <p:nvGraphicFramePr>
              <p:cNvPr id="12331" name="Object 10"/>
              <p:cNvGraphicFramePr>
                <a:graphicFrameLocks noChangeAspect="1"/>
              </p:cNvGraphicFramePr>
              <p:nvPr/>
            </p:nvGraphicFramePr>
            <p:xfrm>
              <a:off x="336" y="705"/>
              <a:ext cx="1387" cy="11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26" name="Bitmap Image" r:id="rId5" imgW="5472328" imgH="4620284" progId="Paint.Picture">
                      <p:embed/>
                    </p:oleObj>
                  </mc:Choice>
                  <mc:Fallback>
                    <p:oleObj name="Bitmap Image" r:id="rId5" imgW="5472328" imgH="4620284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" y="705"/>
                            <a:ext cx="1387" cy="11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32" name="Object 11"/>
              <p:cNvGraphicFramePr>
                <a:graphicFrameLocks noChangeAspect="1"/>
              </p:cNvGraphicFramePr>
              <p:nvPr/>
            </p:nvGraphicFramePr>
            <p:xfrm>
              <a:off x="624" y="1056"/>
              <a:ext cx="1104" cy="9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27" name="Bitmap Image" r:id="rId7" imgW="5288097" imgH="4476967" progId="Paint.Picture">
                      <p:embed/>
                    </p:oleObj>
                  </mc:Choice>
                  <mc:Fallback>
                    <p:oleObj name="Bitmap Image" r:id="rId7" imgW="5288097" imgH="4476967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" y="1056"/>
                            <a:ext cx="1104" cy="9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33" name="Object 12"/>
              <p:cNvGraphicFramePr>
                <a:graphicFrameLocks noChangeAspect="1"/>
              </p:cNvGraphicFramePr>
              <p:nvPr/>
            </p:nvGraphicFramePr>
            <p:xfrm>
              <a:off x="912" y="632"/>
              <a:ext cx="1200" cy="8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28" name="Bitmap Image" r:id="rId9" imgW="6652767" imgH="4476967" progId="Paint.Picture">
                      <p:embed/>
                    </p:oleObj>
                  </mc:Choice>
                  <mc:Fallback>
                    <p:oleObj name="Bitmap Image" r:id="rId9" imgW="6652767" imgH="4476967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632"/>
                            <a:ext cx="1200" cy="8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321" name="Group 13"/>
            <p:cNvGrpSpPr>
              <a:grpSpLocks/>
            </p:cNvGrpSpPr>
            <p:nvPr/>
          </p:nvGrpSpPr>
          <p:grpSpPr bwMode="auto">
            <a:xfrm>
              <a:off x="1712" y="1126"/>
              <a:ext cx="862" cy="779"/>
              <a:chOff x="1776" y="624"/>
              <a:chExt cx="1440" cy="1185"/>
            </a:xfrm>
          </p:grpSpPr>
          <p:graphicFrame>
            <p:nvGraphicFramePr>
              <p:cNvPr id="12329" name="Object 14"/>
              <p:cNvGraphicFramePr>
                <a:graphicFrameLocks noChangeAspect="1"/>
              </p:cNvGraphicFramePr>
              <p:nvPr/>
            </p:nvGraphicFramePr>
            <p:xfrm>
              <a:off x="1776" y="864"/>
              <a:ext cx="1200" cy="9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29" name="Bitmap Image" r:id="rId11" imgW="3500379" imgH="2756634" progId="Paint.Picture">
                      <p:embed/>
                    </p:oleObj>
                  </mc:Choice>
                  <mc:Fallback>
                    <p:oleObj name="Bitmap Image" r:id="rId11" imgW="3500379" imgH="2756634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6" y="864"/>
                            <a:ext cx="1200" cy="9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30" name="Object 15"/>
              <p:cNvGraphicFramePr>
                <a:graphicFrameLocks noChangeAspect="1"/>
              </p:cNvGraphicFramePr>
              <p:nvPr/>
            </p:nvGraphicFramePr>
            <p:xfrm>
              <a:off x="2016" y="624"/>
              <a:ext cx="1200" cy="9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0" name="Bitmap Image" r:id="rId13" imgW="3500379" imgH="2756634" progId="Paint.Picture">
                      <p:embed/>
                    </p:oleObj>
                  </mc:Choice>
                  <mc:Fallback>
                    <p:oleObj name="Bitmap Image" r:id="rId13" imgW="3500379" imgH="2756634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624"/>
                            <a:ext cx="1200" cy="9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322" name="Text Box 16"/>
            <p:cNvSpPr txBox="1">
              <a:spLocks noChangeArrowheads="1"/>
            </p:cNvSpPr>
            <p:nvPr/>
          </p:nvSpPr>
          <p:spPr bwMode="auto">
            <a:xfrm>
              <a:off x="446" y="768"/>
              <a:ext cx="9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CC3300"/>
                  </a:solidFill>
                  <a:ea typeface="SimSun" panose="02010600030101010101" pitchFamily="2" charset="-122"/>
                </a:rPr>
                <a:t>Web Pages</a:t>
              </a:r>
            </a:p>
          </p:txBody>
        </p:sp>
        <p:sp>
          <p:nvSpPr>
            <p:cNvPr id="12323" name="Text Box 17"/>
            <p:cNvSpPr txBox="1">
              <a:spLocks noChangeArrowheads="1"/>
            </p:cNvSpPr>
            <p:nvPr/>
          </p:nvSpPr>
          <p:spPr bwMode="auto">
            <a:xfrm>
              <a:off x="1891" y="864"/>
              <a:ext cx="6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CC3300"/>
                  </a:solidFill>
                  <a:ea typeface="SimSun" panose="02010600030101010101" pitchFamily="2" charset="-122"/>
                </a:rPr>
                <a:t>Emails</a:t>
              </a:r>
            </a:p>
          </p:txBody>
        </p:sp>
        <p:sp>
          <p:nvSpPr>
            <p:cNvPr id="12324" name="Line 18"/>
            <p:cNvSpPr>
              <a:spLocks noChangeShapeType="1"/>
            </p:cNvSpPr>
            <p:nvPr/>
          </p:nvSpPr>
          <p:spPr bwMode="auto">
            <a:xfrm flipH="1" flipV="1">
              <a:off x="998" y="1835"/>
              <a:ext cx="82" cy="273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25" name="Line 19"/>
            <p:cNvSpPr>
              <a:spLocks noChangeShapeType="1"/>
            </p:cNvSpPr>
            <p:nvPr/>
          </p:nvSpPr>
          <p:spPr bwMode="auto">
            <a:xfrm flipV="1">
              <a:off x="1876" y="1944"/>
              <a:ext cx="205" cy="156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26" name="Line 20"/>
            <p:cNvSpPr>
              <a:spLocks noChangeShapeType="1"/>
            </p:cNvSpPr>
            <p:nvPr/>
          </p:nvSpPr>
          <p:spPr bwMode="auto">
            <a:xfrm flipH="1">
              <a:off x="685" y="2567"/>
              <a:ext cx="205" cy="156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27" name="Line 21"/>
            <p:cNvSpPr>
              <a:spLocks noChangeShapeType="1"/>
            </p:cNvSpPr>
            <p:nvPr/>
          </p:nvSpPr>
          <p:spPr bwMode="auto">
            <a:xfrm>
              <a:off x="1342" y="2528"/>
              <a:ext cx="0" cy="195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28" name="Line 22"/>
            <p:cNvSpPr>
              <a:spLocks noChangeShapeType="1"/>
            </p:cNvSpPr>
            <p:nvPr/>
          </p:nvSpPr>
          <p:spPr bwMode="auto">
            <a:xfrm>
              <a:off x="1835" y="2489"/>
              <a:ext cx="164" cy="234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02135" name="Rectangle 23"/>
          <p:cNvSpPr>
            <a:spLocks noChangeArrowheads="1"/>
          </p:cNvSpPr>
          <p:nvPr/>
        </p:nvSpPr>
        <p:spPr bwMode="auto">
          <a:xfrm>
            <a:off x="6019800" y="3657600"/>
            <a:ext cx="4572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200" b="1" dirty="0" err="1" smtClean="0">
                <a:solidFill>
                  <a:schemeClr val="accent1"/>
                </a:solidFill>
                <a:ea typeface="SimSun" panose="02010600030101010101" pitchFamily="2" charset="-122"/>
              </a:rPr>
              <a:t>Tarea</a:t>
            </a:r>
            <a:r>
              <a:rPr lang="en-US" altLang="zh-CN" sz="2200" b="1" dirty="0" smtClean="0">
                <a:solidFill>
                  <a:schemeClr val="accent1"/>
                </a:solidFill>
                <a:ea typeface="SimSun" panose="02010600030101010101" pitchFamily="2" charset="-122"/>
              </a:rPr>
              <a:t>:</a:t>
            </a:r>
            <a:r>
              <a:rPr lang="en-US" altLang="zh-CN" sz="2200" dirty="0" smtClean="0">
                <a:ea typeface="SimSun" panose="02010600030101010101" pitchFamily="2" charset="-122"/>
              </a:rPr>
              <a:t> </a:t>
            </a:r>
            <a:r>
              <a:rPr lang="es-CO" altLang="zh-CN" sz="2200" dirty="0">
                <a:ea typeface="SimSun" panose="02010600030101010101" pitchFamily="2" charset="-122"/>
              </a:rPr>
              <a:t>clasificar documentos sin etiqueta en </a:t>
            </a:r>
            <a:r>
              <a:rPr lang="es-CO" altLang="zh-CN" sz="2200" dirty="0" smtClean="0">
                <a:ea typeface="SimSun" panose="02010600030101010101" pitchFamily="2" charset="-122"/>
              </a:rPr>
              <a:t>categorías</a:t>
            </a:r>
          </a:p>
          <a:p>
            <a:r>
              <a:rPr lang="en-US" altLang="zh-CN" sz="2200" b="1" dirty="0" err="1" smtClean="0">
                <a:solidFill>
                  <a:srgbClr val="FF0000"/>
                </a:solidFill>
                <a:ea typeface="SimSun" panose="02010600030101010101" pitchFamily="2" charset="-122"/>
              </a:rPr>
              <a:t>Desafío</a:t>
            </a:r>
            <a:r>
              <a:rPr lang="en-US" altLang="zh-CN" sz="2200" b="1" dirty="0" smtClean="0">
                <a:solidFill>
                  <a:srgbClr val="FF0000"/>
                </a:solidFill>
                <a:ea typeface="SimSun" panose="02010600030101010101" pitchFamily="2" charset="-122"/>
              </a:rPr>
              <a:t>:</a:t>
            </a:r>
            <a:r>
              <a:rPr lang="en-US" altLang="zh-CN" sz="2200" dirty="0" smtClean="0">
                <a:ea typeface="SimSun" panose="02010600030101010101" pitchFamily="2" charset="-122"/>
              </a:rPr>
              <a:t>  miles de </a:t>
            </a:r>
            <a:r>
              <a:rPr lang="en-US" altLang="zh-CN" sz="2200" dirty="0" err="1" smtClean="0">
                <a:ea typeface="SimSun" panose="02010600030101010101" pitchFamily="2" charset="-122"/>
              </a:rPr>
              <a:t>términos</a:t>
            </a:r>
            <a:endParaRPr lang="en-US" altLang="zh-CN" sz="2200" dirty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sz="2200" b="1" dirty="0" err="1" smtClean="0">
                <a:solidFill>
                  <a:srgbClr val="3366FF"/>
                </a:solidFill>
                <a:ea typeface="SimSun" panose="02010600030101010101" pitchFamily="2" charset="-122"/>
              </a:rPr>
              <a:t>Solución</a:t>
            </a:r>
            <a:r>
              <a:rPr lang="en-US" altLang="zh-CN" sz="2200" b="1" dirty="0" smtClean="0">
                <a:solidFill>
                  <a:srgbClr val="3366FF"/>
                </a:solidFill>
                <a:ea typeface="SimSun" panose="02010600030101010101" pitchFamily="2" charset="-122"/>
              </a:rPr>
              <a:t>:</a:t>
            </a:r>
            <a:r>
              <a:rPr lang="en-US" altLang="zh-CN" sz="2200" dirty="0" smtClean="0">
                <a:ea typeface="SimSun" panose="02010600030101010101" pitchFamily="2" charset="-122"/>
              </a:rPr>
              <a:t> </a:t>
            </a:r>
            <a:r>
              <a:rPr lang="en-US" altLang="zh-CN" sz="2200" dirty="0" err="1" smtClean="0">
                <a:ea typeface="SimSun" panose="02010600030101010101" pitchFamily="2" charset="-122"/>
              </a:rPr>
              <a:t>Aplicar</a:t>
            </a:r>
            <a:r>
              <a:rPr lang="en-US" altLang="zh-CN" sz="2200" dirty="0" smtClean="0">
                <a:ea typeface="SimSun" panose="02010600030101010101" pitchFamily="2" charset="-122"/>
              </a:rPr>
              <a:t> </a:t>
            </a:r>
            <a:r>
              <a:rPr lang="en-US" altLang="zh-CN" sz="2200" dirty="0" err="1" smtClean="0">
                <a:ea typeface="SimSun" panose="02010600030101010101" pitchFamily="2" charset="-122"/>
              </a:rPr>
              <a:t>reducción</a:t>
            </a:r>
            <a:r>
              <a:rPr lang="en-US" altLang="zh-CN" sz="2200" dirty="0" smtClean="0">
                <a:ea typeface="SimSun" panose="02010600030101010101" pitchFamily="2" charset="-122"/>
              </a:rPr>
              <a:t> de la </a:t>
            </a:r>
            <a:r>
              <a:rPr lang="en-US" altLang="zh-CN" sz="2200" dirty="0" err="1" smtClean="0">
                <a:ea typeface="SimSun" panose="02010600030101010101" pitchFamily="2" charset="-122"/>
              </a:rPr>
              <a:t>dimensionalidad</a:t>
            </a:r>
            <a:endParaRPr lang="en-US" altLang="zh-CN" sz="22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602136" name="Group 24"/>
          <p:cNvGrpSpPr>
            <a:grpSpLocks/>
          </p:cNvGrpSpPr>
          <p:nvPr/>
        </p:nvGrpSpPr>
        <p:grpSpPr bwMode="auto">
          <a:xfrm>
            <a:off x="5627688" y="977900"/>
            <a:ext cx="4883151" cy="2298700"/>
            <a:chOff x="2585" y="576"/>
            <a:chExt cx="3076" cy="1448"/>
          </a:xfrm>
        </p:grpSpPr>
        <p:sp>
          <p:nvSpPr>
            <p:cNvPr id="12295" name="Rectangle 25"/>
            <p:cNvSpPr>
              <a:spLocks noChangeArrowheads="1"/>
            </p:cNvSpPr>
            <p:nvPr/>
          </p:nvSpPr>
          <p:spPr bwMode="auto">
            <a:xfrm>
              <a:off x="3648" y="1170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D</a:t>
              </a:r>
              <a:r>
                <a:rPr lang="en-US" altLang="zh-CN" b="1" baseline="-10000">
                  <a:latin typeface="Bookman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12296" name="Rectangle 26"/>
            <p:cNvSpPr>
              <a:spLocks noChangeArrowheads="1"/>
            </p:cNvSpPr>
            <p:nvPr/>
          </p:nvSpPr>
          <p:spPr bwMode="auto">
            <a:xfrm>
              <a:off x="3648" y="137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D</a:t>
              </a:r>
              <a:r>
                <a:rPr lang="en-US" altLang="zh-CN" b="1" baseline="-10000">
                  <a:latin typeface="Bookman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12297" name="Rectangle 27"/>
            <p:cNvSpPr>
              <a:spLocks noChangeArrowheads="1"/>
            </p:cNvSpPr>
            <p:nvPr/>
          </p:nvSpPr>
          <p:spPr bwMode="auto">
            <a:xfrm>
              <a:off x="5357" y="1140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b="1">
                  <a:latin typeface="Bookman" pitchFamily="18" charset="0"/>
                  <a:ea typeface="SimSun" panose="02010600030101010101" pitchFamily="2" charset="-122"/>
                </a:rPr>
                <a:t>Sports</a:t>
              </a:r>
              <a:endParaRPr lang="en-US" altLang="zh-CN" sz="1600" b="1" baseline="-10000">
                <a:latin typeface="Bookman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298" name="Rectangle 28"/>
            <p:cNvSpPr>
              <a:spLocks noChangeArrowheads="1"/>
            </p:cNvSpPr>
            <p:nvPr/>
          </p:nvSpPr>
          <p:spPr bwMode="auto">
            <a:xfrm>
              <a:off x="3696" y="894"/>
              <a:ext cx="19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T</a:t>
              </a:r>
              <a:r>
                <a:rPr lang="en-US" altLang="zh-CN" b="1" baseline="-10000">
                  <a:latin typeface="Bookman" pitchFamily="18" charset="0"/>
                  <a:ea typeface="SimSun" panose="02010600030101010101" pitchFamily="2" charset="-122"/>
                </a:rPr>
                <a:t>1 </a:t>
              </a:r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 T</a:t>
              </a:r>
              <a:r>
                <a:rPr lang="en-US" altLang="zh-CN" b="1" baseline="-10000">
                  <a:latin typeface="Bookman" pitchFamily="18" charset="0"/>
                  <a:ea typeface="SimSun" panose="02010600030101010101" pitchFamily="2" charset="-122"/>
                </a:rPr>
                <a:t>2 </a:t>
              </a:r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  ….……  T</a:t>
              </a:r>
              <a:r>
                <a:rPr lang="en-US" altLang="zh-CN" b="1" baseline="-10000">
                  <a:latin typeface="Bookman" pitchFamily="18" charset="0"/>
                  <a:ea typeface="SimSun" panose="02010600030101010101" pitchFamily="2" charset="-122"/>
                </a:rPr>
                <a:t>N</a:t>
              </a:r>
            </a:p>
          </p:txBody>
        </p:sp>
        <p:sp>
          <p:nvSpPr>
            <p:cNvPr id="12299" name="Rectangle 29"/>
            <p:cNvSpPr>
              <a:spLocks noChangeArrowheads="1"/>
            </p:cNvSpPr>
            <p:nvPr/>
          </p:nvSpPr>
          <p:spPr bwMode="auto">
            <a:xfrm>
              <a:off x="3668" y="1155"/>
              <a:ext cx="19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12   0</a:t>
              </a:r>
              <a:r>
                <a:rPr lang="en-US" altLang="zh-CN" b="1" baseline="-10000">
                  <a:latin typeface="Bookman" pitchFamily="18" charset="0"/>
                  <a:ea typeface="SimSun" panose="02010600030101010101" pitchFamily="2" charset="-122"/>
                </a:rPr>
                <a:t>    </a:t>
              </a:r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….……   6</a:t>
              </a:r>
              <a:endParaRPr lang="en-US" altLang="zh-CN" b="1" baseline="-10000">
                <a:latin typeface="Bookman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300" name="Rectangle 30"/>
            <p:cNvSpPr>
              <a:spLocks noChangeArrowheads="1"/>
            </p:cNvSpPr>
            <p:nvPr/>
          </p:nvSpPr>
          <p:spPr bwMode="auto">
            <a:xfrm>
              <a:off x="3648" y="1728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D</a:t>
              </a:r>
              <a:r>
                <a:rPr lang="en-US" altLang="zh-CN" b="1" baseline="-10000">
                  <a:latin typeface="Bookman" pitchFamily="18" charset="0"/>
                  <a:ea typeface="SimSun" panose="02010600030101010101" pitchFamily="2" charset="-122"/>
                </a:rPr>
                <a:t>M</a:t>
              </a:r>
            </a:p>
          </p:txBody>
        </p:sp>
        <p:sp>
          <p:nvSpPr>
            <p:cNvPr id="12301" name="Rectangle 31"/>
            <p:cNvSpPr>
              <a:spLocks noChangeArrowheads="1"/>
            </p:cNvSpPr>
            <p:nvPr/>
          </p:nvSpPr>
          <p:spPr bwMode="auto">
            <a:xfrm>
              <a:off x="5330" y="900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CC3300"/>
                  </a:solidFill>
                  <a:latin typeface="Bookman" pitchFamily="18" charset="0"/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12302" name="Rectangle 32"/>
            <p:cNvSpPr>
              <a:spLocks noChangeArrowheads="1"/>
            </p:cNvSpPr>
            <p:nvPr/>
          </p:nvSpPr>
          <p:spPr bwMode="auto">
            <a:xfrm>
              <a:off x="5357" y="135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b="1">
                  <a:latin typeface="Bookman" pitchFamily="18" charset="0"/>
                  <a:ea typeface="SimSun" panose="02010600030101010101" pitchFamily="2" charset="-122"/>
                </a:rPr>
                <a:t>Travel</a:t>
              </a:r>
            </a:p>
          </p:txBody>
        </p:sp>
        <p:sp>
          <p:nvSpPr>
            <p:cNvPr id="12303" name="Rectangle 33"/>
            <p:cNvSpPr>
              <a:spLocks noChangeArrowheads="1"/>
            </p:cNvSpPr>
            <p:nvPr/>
          </p:nvSpPr>
          <p:spPr bwMode="auto">
            <a:xfrm>
              <a:off x="5366" y="1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b="1">
                  <a:latin typeface="Bookman" pitchFamily="18" charset="0"/>
                  <a:ea typeface="SimSun" panose="02010600030101010101" pitchFamily="2" charset="-122"/>
                </a:rPr>
                <a:t>Jobs</a:t>
              </a:r>
              <a:endParaRPr lang="en-US" altLang="zh-CN" sz="1600" b="1" baseline="-10000">
                <a:latin typeface="Bookman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304" name="Rectangle 34"/>
            <p:cNvSpPr>
              <a:spLocks noChangeArrowheads="1"/>
            </p:cNvSpPr>
            <p:nvPr/>
          </p:nvSpPr>
          <p:spPr bwMode="auto">
            <a:xfrm rot="5400000">
              <a:off x="3937" y="1615"/>
              <a:ext cx="52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Times New Roman" panose="02020603050405020304" pitchFamily="18" charset="0"/>
                  <a:ea typeface="SimSun" panose="02010600030101010101" pitchFamily="2" charset="-122"/>
                </a:rPr>
                <a:t>…</a:t>
              </a:r>
              <a:endParaRPr lang="en-US" altLang="zh-CN" b="1" baseline="-100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305" name="Rectangle 35"/>
            <p:cNvSpPr>
              <a:spLocks noChangeArrowheads="1"/>
            </p:cNvSpPr>
            <p:nvPr/>
          </p:nvSpPr>
          <p:spPr bwMode="auto">
            <a:xfrm rot="5400000">
              <a:off x="4911" y="1606"/>
              <a:ext cx="52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Times New Roman" panose="02020603050405020304" pitchFamily="18" charset="0"/>
                  <a:ea typeface="SimSun" panose="02010600030101010101" pitchFamily="2" charset="-122"/>
                </a:rPr>
                <a:t>…</a:t>
              </a:r>
              <a:endParaRPr lang="en-US" altLang="zh-CN" b="1" baseline="-100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306" name="Rectangle 36"/>
            <p:cNvSpPr>
              <a:spLocks noChangeArrowheads="1"/>
            </p:cNvSpPr>
            <p:nvPr/>
          </p:nvSpPr>
          <p:spPr bwMode="auto">
            <a:xfrm rot="5400000">
              <a:off x="5292" y="1606"/>
              <a:ext cx="52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Times New Roman" panose="02020603050405020304" pitchFamily="18" charset="0"/>
                  <a:ea typeface="SimSun" panose="02010600030101010101" pitchFamily="2" charset="-122"/>
                </a:rPr>
                <a:t>…</a:t>
              </a:r>
              <a:endParaRPr lang="en-US" altLang="zh-CN" b="1" baseline="-100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307" name="AutoShape 37"/>
            <p:cNvSpPr>
              <a:spLocks/>
            </p:cNvSpPr>
            <p:nvPr/>
          </p:nvSpPr>
          <p:spPr bwMode="auto">
            <a:xfrm>
              <a:off x="3534" y="1278"/>
              <a:ext cx="135" cy="624"/>
            </a:xfrm>
            <a:prstGeom prst="leftBrace">
              <a:avLst>
                <a:gd name="adj1" fmla="val 38519"/>
                <a:gd name="adj2" fmla="val 50000"/>
              </a:avLst>
            </a:prstGeom>
            <a:noFill/>
            <a:ln w="222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308" name="AutoShape 38"/>
            <p:cNvSpPr>
              <a:spLocks/>
            </p:cNvSpPr>
            <p:nvPr/>
          </p:nvSpPr>
          <p:spPr bwMode="auto">
            <a:xfrm rot="5400000">
              <a:off x="4560" y="288"/>
              <a:ext cx="144" cy="1104"/>
            </a:xfrm>
            <a:prstGeom prst="leftBrace">
              <a:avLst>
                <a:gd name="adj1" fmla="val 63889"/>
                <a:gd name="adj2" fmla="val 50000"/>
              </a:avLst>
            </a:prstGeom>
            <a:noFill/>
            <a:ln w="222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309" name="Text Box 39"/>
            <p:cNvSpPr txBox="1">
              <a:spLocks noChangeArrowheads="1"/>
            </p:cNvSpPr>
            <p:nvPr/>
          </p:nvSpPr>
          <p:spPr bwMode="auto">
            <a:xfrm>
              <a:off x="4368" y="576"/>
              <a:ext cx="9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 err="1" smtClean="0">
                  <a:solidFill>
                    <a:srgbClr val="CC3300"/>
                  </a:solidFill>
                  <a:ea typeface="SimSun" panose="02010600030101010101" pitchFamily="2" charset="-122"/>
                </a:rPr>
                <a:t>Términos</a:t>
              </a:r>
              <a:endParaRPr lang="en-US" altLang="zh-CN" b="1" dirty="0">
                <a:solidFill>
                  <a:srgbClr val="CC3300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2310" name="Text Box 40"/>
            <p:cNvSpPr txBox="1">
              <a:spLocks noChangeArrowheads="1"/>
            </p:cNvSpPr>
            <p:nvPr/>
          </p:nvSpPr>
          <p:spPr bwMode="auto">
            <a:xfrm>
              <a:off x="2585" y="1545"/>
              <a:ext cx="111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 err="1" smtClean="0">
                  <a:solidFill>
                    <a:srgbClr val="CC3300"/>
                  </a:solidFill>
                  <a:ea typeface="SimSun" panose="02010600030101010101" pitchFamily="2" charset="-122"/>
                </a:rPr>
                <a:t>Documentos</a:t>
              </a:r>
              <a:endParaRPr lang="en-US" altLang="zh-CN" b="1" dirty="0">
                <a:solidFill>
                  <a:srgbClr val="CC3300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2311" name="Rectangle 41"/>
            <p:cNvSpPr>
              <a:spLocks noChangeArrowheads="1"/>
            </p:cNvSpPr>
            <p:nvPr/>
          </p:nvSpPr>
          <p:spPr bwMode="auto">
            <a:xfrm>
              <a:off x="3661" y="1379"/>
              <a:ext cx="19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Bookman" pitchFamily="18" charset="0"/>
                  <a:ea typeface="SimSun" panose="02010600030101010101" pitchFamily="2" charset="-122"/>
                </a:rPr>
                <a:t>  </a:t>
              </a:r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3   10</a:t>
              </a:r>
              <a:r>
                <a:rPr lang="en-US" altLang="zh-CN" b="1" baseline="-10000">
                  <a:latin typeface="Bookman" pitchFamily="18" charset="0"/>
                  <a:ea typeface="SimSun" panose="02010600030101010101" pitchFamily="2" charset="-122"/>
                </a:rPr>
                <a:t>   </a:t>
              </a:r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….……  28</a:t>
              </a:r>
              <a:endParaRPr lang="en-US" altLang="zh-CN" b="1" baseline="-10000">
                <a:latin typeface="Bookman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312" name="Rectangle 42"/>
            <p:cNvSpPr>
              <a:spLocks noChangeArrowheads="1"/>
            </p:cNvSpPr>
            <p:nvPr/>
          </p:nvSpPr>
          <p:spPr bwMode="auto">
            <a:xfrm>
              <a:off x="3668" y="1728"/>
              <a:ext cx="19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Bookman" pitchFamily="18" charset="0"/>
                  <a:ea typeface="SimSun" panose="02010600030101010101" pitchFamily="2" charset="-122"/>
                </a:rPr>
                <a:t>  </a:t>
              </a:r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0   11</a:t>
              </a:r>
              <a:r>
                <a:rPr lang="en-US" altLang="zh-CN" b="1" baseline="-10000">
                  <a:latin typeface="Bookman" pitchFamily="18" charset="0"/>
                  <a:ea typeface="SimSun" panose="02010600030101010101" pitchFamily="2" charset="-122"/>
                </a:rPr>
                <a:t>   </a:t>
              </a:r>
              <a:r>
                <a:rPr lang="en-US" altLang="zh-CN" b="1">
                  <a:latin typeface="Bookman" pitchFamily="18" charset="0"/>
                  <a:ea typeface="SimSun" panose="02010600030101010101" pitchFamily="2" charset="-122"/>
                </a:rPr>
                <a:t>….……  16</a:t>
              </a:r>
              <a:endParaRPr lang="en-US" altLang="zh-CN" b="1" baseline="-10000">
                <a:latin typeface="Bookman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313" name="Rectangle 43"/>
            <p:cNvSpPr>
              <a:spLocks noChangeArrowheads="1"/>
            </p:cNvSpPr>
            <p:nvPr/>
          </p:nvSpPr>
          <p:spPr bwMode="auto">
            <a:xfrm rot="5400000">
              <a:off x="3560" y="1606"/>
              <a:ext cx="52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Times New Roman" panose="02020603050405020304" pitchFamily="18" charset="0"/>
                  <a:ea typeface="SimSun" panose="02010600030101010101" pitchFamily="2" charset="-122"/>
                </a:rPr>
                <a:t>…</a:t>
              </a:r>
              <a:endParaRPr lang="en-US" altLang="zh-CN" b="1" baseline="-100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314" name="Rectangle 44"/>
            <p:cNvSpPr>
              <a:spLocks noChangeArrowheads="1"/>
            </p:cNvSpPr>
            <p:nvPr/>
          </p:nvSpPr>
          <p:spPr bwMode="auto">
            <a:xfrm>
              <a:off x="4045" y="1207"/>
              <a:ext cx="1160" cy="1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959712535"/>
      </p:ext>
    </p:extLst>
  </p:cSld>
  <p:clrMapOvr>
    <a:masterClrMapping/>
  </p:clrMapOvr>
  <p:transition advTm="1927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3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redondeado 21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2" descr="Man Bouncing Question Mark Towards Docto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9FDFC"/>
              </a:clrFrom>
              <a:clrTo>
                <a:srgbClr val="F9FD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34" y="1309660"/>
            <a:ext cx="9966413" cy="46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484097" y="5768614"/>
            <a:ext cx="4829074" cy="363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© Man </a:t>
            </a:r>
            <a:r>
              <a:rPr lang="en-US" sz="1100" dirty="0"/>
              <a:t>Bouncing Question Mark Towards </a:t>
            </a:r>
            <a:r>
              <a:rPr lang="en-US" sz="1100" dirty="0" smtClean="0"/>
              <a:t>Doctor - Artist</a:t>
            </a:r>
            <a:r>
              <a:rPr lang="en-US" sz="1100" dirty="0"/>
              <a:t>: </a:t>
            </a:r>
            <a:r>
              <a:rPr lang="en-US" sz="1100" dirty="0">
                <a:hlinkClick r:id="rId4"/>
              </a:rPr>
              <a:t>Art Glazer</a:t>
            </a:r>
            <a:endParaRPr lang="en-US" sz="1100" dirty="0"/>
          </a:p>
          <a:p>
            <a:pPr marL="0" indent="0">
              <a:buNone/>
            </a:pPr>
            <a:endParaRPr lang="es-ES" sz="1100" dirty="0"/>
          </a:p>
        </p:txBody>
      </p:sp>
      <p:sp>
        <p:nvSpPr>
          <p:cNvPr id="2" name="Rectángulo 1"/>
          <p:cNvSpPr/>
          <p:nvPr/>
        </p:nvSpPr>
        <p:spPr>
          <a:xfrm>
            <a:off x="0" y="326900"/>
            <a:ext cx="12191999" cy="466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700" b="1" dirty="0" smtClean="0">
                <a:latin typeface="Trebuchet MS" pitchFamily="34" charset="0"/>
                <a:ea typeface="+mj-ea"/>
                <a:cs typeface="+mj-cs"/>
              </a:rPr>
              <a:t>Gracias !!!</a:t>
            </a:r>
            <a:endParaRPr lang="en-GB" sz="2700" b="1" dirty="0">
              <a:latin typeface="Trebuchet MS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10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redondeado 21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2" descr="Man Bouncing Question Mark Towards Docto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9FDFC"/>
              </a:clrFrom>
              <a:clrTo>
                <a:srgbClr val="F9FD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34" y="1309660"/>
            <a:ext cx="9966413" cy="46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484097" y="5768614"/>
            <a:ext cx="4829074" cy="363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© Man </a:t>
            </a:r>
            <a:r>
              <a:rPr lang="en-US" sz="1100" dirty="0"/>
              <a:t>Bouncing Question Mark Towards </a:t>
            </a:r>
            <a:r>
              <a:rPr lang="en-US" sz="1100" dirty="0" smtClean="0"/>
              <a:t>Doctor - Artist</a:t>
            </a:r>
            <a:r>
              <a:rPr lang="en-US" sz="1100" dirty="0"/>
              <a:t>: </a:t>
            </a:r>
            <a:r>
              <a:rPr lang="en-US" sz="1100" dirty="0">
                <a:hlinkClick r:id="rId4"/>
              </a:rPr>
              <a:t>Art Glazer</a:t>
            </a:r>
            <a:endParaRPr lang="en-US" sz="1100" dirty="0"/>
          </a:p>
          <a:p>
            <a:pPr marL="0" indent="0">
              <a:buNone/>
            </a:pPr>
            <a:endParaRPr lang="es-ES" sz="1100" dirty="0"/>
          </a:p>
        </p:txBody>
      </p:sp>
      <p:sp>
        <p:nvSpPr>
          <p:cNvPr id="2" name="Rectángulo 1"/>
          <p:cNvSpPr/>
          <p:nvPr/>
        </p:nvSpPr>
        <p:spPr>
          <a:xfrm>
            <a:off x="0" y="326900"/>
            <a:ext cx="12191999" cy="466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700" b="1" dirty="0" smtClean="0">
                <a:latin typeface="Trebuchet MS" pitchFamily="34" charset="0"/>
                <a:ea typeface="+mj-ea"/>
                <a:cs typeface="+mj-cs"/>
              </a:rPr>
              <a:t>Gracias !!!</a:t>
            </a:r>
            <a:endParaRPr lang="en-GB" sz="2700" b="1" dirty="0">
              <a:latin typeface="Trebuchet MS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52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600BE1-B9F7-445A-B7FA-EBD1AECFB265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58271" y="-71436"/>
            <a:ext cx="10972800" cy="1139825"/>
          </a:xfrm>
        </p:spPr>
        <p:txBody>
          <a:bodyPr/>
          <a:lstStyle/>
          <a:p>
            <a:r>
              <a:rPr lang="en-US" altLang="zh-CN" sz="3600" b="1" dirty="0" err="1" smtClean="0">
                <a:ea typeface="SimSun" panose="02010600030101010101" pitchFamily="2" charset="-122"/>
              </a:rPr>
              <a:t>Análisis</a:t>
            </a:r>
            <a:r>
              <a:rPr lang="en-US" altLang="zh-CN" sz="3600" b="1" dirty="0" smtClean="0">
                <a:ea typeface="SimSun" panose="02010600030101010101" pitchFamily="2" charset="-122"/>
              </a:rPr>
              <a:t> </a:t>
            </a:r>
            <a:r>
              <a:rPr lang="en-US" altLang="zh-CN" sz="3600" b="1" dirty="0">
                <a:ea typeface="SimSun" panose="02010600030101010101" pitchFamily="2" charset="-122"/>
              </a:rPr>
              <a:t>de microarrays de </a:t>
            </a:r>
            <a:r>
              <a:rPr lang="en-US" altLang="zh-CN" sz="3600" b="1" dirty="0" err="1">
                <a:ea typeface="SimSun" panose="02010600030101010101" pitchFamily="2" charset="-122"/>
              </a:rPr>
              <a:t>expresión</a:t>
            </a:r>
            <a:r>
              <a:rPr lang="en-US" altLang="zh-CN" sz="3600" b="1" dirty="0">
                <a:ea typeface="SimSun" panose="02010600030101010101" pitchFamily="2" charset="-122"/>
              </a:rPr>
              <a:t> </a:t>
            </a:r>
            <a:r>
              <a:rPr lang="en-US" altLang="zh-CN" sz="3600" b="1" dirty="0" err="1" smtClean="0">
                <a:ea typeface="SimSun" panose="02010600030101010101" pitchFamily="2" charset="-122"/>
              </a:rPr>
              <a:t>genética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604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4191000"/>
            <a:ext cx="4267200" cy="2133600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000" b="1" dirty="0" err="1" smtClean="0">
                <a:solidFill>
                  <a:schemeClr val="accent1"/>
                </a:solidFill>
                <a:ea typeface="SimSun" panose="02010600030101010101" pitchFamily="2" charset="-122"/>
              </a:rPr>
              <a:t>Tarea</a:t>
            </a:r>
            <a:r>
              <a:rPr lang="en-US" altLang="zh-CN" sz="2000" b="1" dirty="0" smtClean="0">
                <a:solidFill>
                  <a:schemeClr val="accent1"/>
                </a:solidFill>
                <a:ea typeface="SimSun" panose="02010600030101010101" pitchFamily="2" charset="-122"/>
              </a:rPr>
              <a:t>:</a:t>
            </a:r>
            <a:r>
              <a:rPr lang="en-US" altLang="zh-CN" sz="2000" b="1" dirty="0" smtClean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es-CO" altLang="zh-CN" sz="2000" dirty="0" smtClean="0">
                <a:ea typeface="SimSun" panose="02010600030101010101" pitchFamily="2" charset="-122"/>
              </a:rPr>
              <a:t>Clasificar </a:t>
            </a:r>
            <a:r>
              <a:rPr lang="es-CO" altLang="zh-CN" sz="2000" dirty="0">
                <a:ea typeface="SimSun" panose="02010600030101010101" pitchFamily="2" charset="-122"/>
              </a:rPr>
              <a:t>nuevas muestras en tipos de enfermedades conocidas (diagnóstico de enfermedades</a:t>
            </a:r>
            <a:r>
              <a:rPr lang="es-CO" altLang="zh-CN" sz="2000" dirty="0" smtClean="0">
                <a:ea typeface="SimSun" panose="02010600030101010101" pitchFamily="2" charset="-122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ea typeface="SimSun" panose="02010600030101010101" pitchFamily="2" charset="-122"/>
              </a:rPr>
              <a:t>Desafío</a:t>
            </a:r>
            <a:r>
              <a:rPr lang="en-US" altLang="zh-CN" sz="2000" b="1" dirty="0" smtClean="0">
                <a:solidFill>
                  <a:srgbClr val="FF0000"/>
                </a:solidFill>
                <a:ea typeface="SimSun" panose="02010600030101010101" pitchFamily="2" charset="-122"/>
              </a:rPr>
              <a:t>: </a:t>
            </a:r>
            <a:r>
              <a:rPr lang="es-CO" altLang="zh-CN" sz="2000" dirty="0">
                <a:ea typeface="SimSun" panose="02010600030101010101" pitchFamily="2" charset="-122"/>
              </a:rPr>
              <a:t> miles de genes, pocas muestras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000" b="1" dirty="0" err="1" smtClean="0">
                <a:solidFill>
                  <a:srgbClr val="3366FF"/>
                </a:solidFill>
                <a:ea typeface="SimSun" panose="02010600030101010101" pitchFamily="2" charset="-122"/>
              </a:rPr>
              <a:t>Solución</a:t>
            </a:r>
            <a:r>
              <a:rPr lang="en-US" altLang="zh-CN" sz="2000" b="1" dirty="0" smtClean="0">
                <a:solidFill>
                  <a:srgbClr val="3366FF"/>
                </a:solidFill>
                <a:ea typeface="SimSun" panose="02010600030101010101" pitchFamily="2" charset="-122"/>
              </a:rPr>
              <a:t>: </a:t>
            </a:r>
            <a:r>
              <a:rPr lang="en-US" altLang="zh-CN" sz="2000" dirty="0" err="1">
                <a:ea typeface="SimSun" panose="02010600030101010101" pitchFamily="2" charset="-122"/>
              </a:rPr>
              <a:t>aplicar</a:t>
            </a:r>
            <a:r>
              <a:rPr lang="en-US" altLang="zh-CN" sz="2000" dirty="0">
                <a:ea typeface="SimSun" panose="02010600030101010101" pitchFamily="2" charset="-122"/>
              </a:rPr>
              <a:t> </a:t>
            </a:r>
            <a:r>
              <a:rPr lang="en-US" altLang="zh-CN" sz="2000" dirty="0" err="1">
                <a:ea typeface="SimSun" panose="02010600030101010101" pitchFamily="2" charset="-122"/>
              </a:rPr>
              <a:t>reducción</a:t>
            </a:r>
            <a:r>
              <a:rPr lang="en-US" altLang="zh-CN" sz="2000" dirty="0">
                <a:ea typeface="SimSun" panose="02010600030101010101" pitchFamily="2" charset="-122"/>
              </a:rPr>
              <a:t> de </a:t>
            </a:r>
            <a:r>
              <a:rPr lang="en-US" altLang="zh-CN" sz="2000" dirty="0" err="1">
                <a:ea typeface="SimSun" panose="02010600030101010101" pitchFamily="2" charset="-122"/>
              </a:rPr>
              <a:t>dimensionalidad</a:t>
            </a:r>
            <a:endParaRPr lang="en-US" altLang="zh-CN" sz="2000" dirty="0">
              <a:ea typeface="SimSun" panose="02010600030101010101" pitchFamily="2" charset="-122"/>
            </a:endParaRPr>
          </a:p>
        </p:txBody>
      </p:sp>
      <p:pic>
        <p:nvPicPr>
          <p:cNvPr id="14341" name="Picture 4" descr="DNA-R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358140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14525"/>
            <a:ext cx="4953000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343" name="Group 6"/>
          <p:cNvGrpSpPr>
            <a:grpSpLocks/>
          </p:cNvGrpSpPr>
          <p:nvPr/>
        </p:nvGrpSpPr>
        <p:grpSpPr bwMode="auto">
          <a:xfrm>
            <a:off x="4051300" y="2328863"/>
            <a:ext cx="2230438" cy="273050"/>
            <a:chOff x="1592" y="1440"/>
            <a:chExt cx="1405" cy="172"/>
          </a:xfrm>
        </p:grpSpPr>
        <p:sp>
          <p:nvSpPr>
            <p:cNvPr id="14354" name="Oval 7"/>
            <p:cNvSpPr>
              <a:spLocks noChangeArrowheads="1"/>
            </p:cNvSpPr>
            <p:nvPr/>
          </p:nvSpPr>
          <p:spPr bwMode="auto">
            <a:xfrm>
              <a:off x="1592" y="1497"/>
              <a:ext cx="115" cy="11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grpSp>
          <p:nvGrpSpPr>
            <p:cNvPr id="14355" name="Group 8"/>
            <p:cNvGrpSpPr>
              <a:grpSpLocks/>
            </p:cNvGrpSpPr>
            <p:nvPr/>
          </p:nvGrpSpPr>
          <p:grpSpPr bwMode="auto">
            <a:xfrm>
              <a:off x="1653" y="1440"/>
              <a:ext cx="1344" cy="57"/>
              <a:chOff x="2940" y="2496"/>
              <a:chExt cx="1440" cy="160"/>
            </a:xfrm>
          </p:grpSpPr>
          <p:sp>
            <p:nvSpPr>
              <p:cNvPr id="14356" name="Freeform 9"/>
              <p:cNvSpPr>
                <a:spLocks/>
              </p:cNvSpPr>
              <p:nvPr/>
            </p:nvSpPr>
            <p:spPr bwMode="auto">
              <a:xfrm>
                <a:off x="2940" y="2496"/>
                <a:ext cx="1440" cy="144"/>
              </a:xfrm>
              <a:custGeom>
                <a:avLst/>
                <a:gdLst>
                  <a:gd name="T0" fmla="*/ 0 w 1440"/>
                  <a:gd name="T1" fmla="*/ 144 h 144"/>
                  <a:gd name="T2" fmla="*/ 720 w 1440"/>
                  <a:gd name="T3" fmla="*/ 0 h 144"/>
                  <a:gd name="T4" fmla="*/ 1440 w 1440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0" h="144">
                    <a:moveTo>
                      <a:pt x="0" y="144"/>
                    </a:moveTo>
                    <a:cubicBezTo>
                      <a:pt x="240" y="72"/>
                      <a:pt x="480" y="0"/>
                      <a:pt x="720" y="0"/>
                    </a:cubicBezTo>
                    <a:cubicBezTo>
                      <a:pt x="960" y="0"/>
                      <a:pt x="1200" y="72"/>
                      <a:pt x="1440" y="144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357" name="Line 10"/>
              <p:cNvSpPr>
                <a:spLocks noChangeShapeType="1"/>
              </p:cNvSpPr>
              <p:nvPr/>
            </p:nvSpPr>
            <p:spPr bwMode="auto">
              <a:xfrm>
                <a:off x="4276" y="2505"/>
                <a:ext cx="96" cy="127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358" name="Line 11"/>
              <p:cNvSpPr>
                <a:spLocks noChangeShapeType="1"/>
              </p:cNvSpPr>
              <p:nvPr/>
            </p:nvSpPr>
            <p:spPr bwMode="auto">
              <a:xfrm flipV="1">
                <a:off x="4220" y="2640"/>
                <a:ext cx="160" cy="1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4344" name="Text Box 12"/>
          <p:cNvSpPr txBox="1">
            <a:spLocks noChangeArrowheads="1"/>
          </p:cNvSpPr>
          <p:nvPr/>
        </p:nvSpPr>
        <p:spPr bwMode="auto">
          <a:xfrm>
            <a:off x="6477000" y="3429000"/>
            <a:ext cx="2743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>
                <a:ea typeface="SimSun" panose="02010600030101010101" pitchFamily="2" charset="-122"/>
              </a:rPr>
              <a:t>Image Courtesy of Affymetrix</a:t>
            </a:r>
          </a:p>
        </p:txBody>
      </p:sp>
      <p:sp>
        <p:nvSpPr>
          <p:cNvPr id="14345" name="Text Box 13"/>
          <p:cNvSpPr txBox="1">
            <a:spLocks noChangeArrowheads="1"/>
          </p:cNvSpPr>
          <p:nvPr/>
        </p:nvSpPr>
        <p:spPr bwMode="auto">
          <a:xfrm>
            <a:off x="8534400" y="16002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>
                <a:solidFill>
                  <a:srgbClr val="CC3300"/>
                </a:solidFill>
                <a:ea typeface="SimSun" panose="02010600030101010101" pitchFamily="2" charset="-122"/>
              </a:rPr>
              <a:t>Expression Microarray</a:t>
            </a:r>
          </a:p>
        </p:txBody>
      </p:sp>
      <p:grpSp>
        <p:nvGrpSpPr>
          <p:cNvPr id="604174" name="Group 14"/>
          <p:cNvGrpSpPr>
            <a:grpSpLocks/>
          </p:cNvGrpSpPr>
          <p:nvPr/>
        </p:nvGrpSpPr>
        <p:grpSpPr bwMode="auto">
          <a:xfrm>
            <a:off x="6400800" y="2482851"/>
            <a:ext cx="3810000" cy="3656013"/>
            <a:chOff x="3072" y="1564"/>
            <a:chExt cx="2400" cy="2303"/>
          </a:xfrm>
        </p:grpSpPr>
        <p:pic>
          <p:nvPicPr>
            <p:cNvPr id="14347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2592"/>
              <a:ext cx="2400" cy="1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8" name="Group 16"/>
            <p:cNvGrpSpPr>
              <a:grpSpLocks/>
            </p:cNvGrpSpPr>
            <p:nvPr/>
          </p:nvGrpSpPr>
          <p:grpSpPr bwMode="auto">
            <a:xfrm rot="6600000">
              <a:off x="4536" y="2172"/>
              <a:ext cx="1269" cy="53"/>
              <a:chOff x="2940" y="2496"/>
              <a:chExt cx="1440" cy="160"/>
            </a:xfrm>
          </p:grpSpPr>
          <p:sp>
            <p:nvSpPr>
              <p:cNvPr id="14351" name="Freeform 17"/>
              <p:cNvSpPr>
                <a:spLocks/>
              </p:cNvSpPr>
              <p:nvPr/>
            </p:nvSpPr>
            <p:spPr bwMode="auto">
              <a:xfrm>
                <a:off x="2940" y="2496"/>
                <a:ext cx="1440" cy="144"/>
              </a:xfrm>
              <a:custGeom>
                <a:avLst/>
                <a:gdLst>
                  <a:gd name="T0" fmla="*/ 0 w 1440"/>
                  <a:gd name="T1" fmla="*/ 144 h 144"/>
                  <a:gd name="T2" fmla="*/ 720 w 1440"/>
                  <a:gd name="T3" fmla="*/ 0 h 144"/>
                  <a:gd name="T4" fmla="*/ 1440 w 1440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0" h="144">
                    <a:moveTo>
                      <a:pt x="0" y="144"/>
                    </a:moveTo>
                    <a:cubicBezTo>
                      <a:pt x="240" y="72"/>
                      <a:pt x="480" y="0"/>
                      <a:pt x="720" y="0"/>
                    </a:cubicBezTo>
                    <a:cubicBezTo>
                      <a:pt x="960" y="0"/>
                      <a:pt x="1200" y="72"/>
                      <a:pt x="1440" y="144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352" name="Line 18"/>
              <p:cNvSpPr>
                <a:spLocks noChangeShapeType="1"/>
              </p:cNvSpPr>
              <p:nvPr/>
            </p:nvSpPr>
            <p:spPr bwMode="auto">
              <a:xfrm>
                <a:off x="4276" y="2505"/>
                <a:ext cx="96" cy="127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353" name="Line 19"/>
              <p:cNvSpPr>
                <a:spLocks noChangeShapeType="1"/>
              </p:cNvSpPr>
              <p:nvPr/>
            </p:nvSpPr>
            <p:spPr bwMode="auto">
              <a:xfrm flipV="1">
                <a:off x="4220" y="2640"/>
                <a:ext cx="160" cy="1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4349" name="Rectangle 20"/>
            <p:cNvSpPr>
              <a:spLocks noChangeArrowheads="1"/>
            </p:cNvSpPr>
            <p:nvPr/>
          </p:nvSpPr>
          <p:spPr bwMode="auto">
            <a:xfrm>
              <a:off x="3600" y="2841"/>
              <a:ext cx="1584" cy="1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350" name="Text Box 21"/>
            <p:cNvSpPr txBox="1">
              <a:spLocks noChangeArrowheads="1"/>
            </p:cNvSpPr>
            <p:nvPr/>
          </p:nvSpPr>
          <p:spPr bwMode="auto">
            <a:xfrm>
              <a:off x="3456" y="3675"/>
              <a:ext cx="18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 dirty="0">
                  <a:solidFill>
                    <a:srgbClr val="CC3300"/>
                  </a:solidFill>
                  <a:ea typeface="SimSun" panose="02010600030101010101" pitchFamily="2" charset="-122"/>
                </a:rPr>
                <a:t>Expression Microarray Data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416586"/>
      </p:ext>
    </p:extLst>
  </p:cSld>
  <p:clrMapOvr>
    <a:masterClrMapping/>
  </p:clrMapOvr>
  <p:transition advTm="1236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6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AEF27C-2544-4FB4-AE99-0BA042515B93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4"/>
            <a:ext cx="8229600" cy="788987"/>
          </a:xfrm>
        </p:spPr>
        <p:txBody>
          <a:bodyPr>
            <a:normAutofit/>
          </a:bodyPr>
          <a:lstStyle/>
          <a:p>
            <a:pPr algn="ctr"/>
            <a:r>
              <a:rPr lang="es-CO" altLang="en-US" sz="3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Otros tipos de datos multidimensionales</a:t>
            </a:r>
            <a:endParaRPr lang="en-US" altLang="en-US" sz="3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31242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295400"/>
            <a:ext cx="28352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0" name="Text Box 7"/>
          <p:cNvSpPr txBox="1">
            <a:spLocks noChangeArrowheads="1"/>
          </p:cNvSpPr>
          <p:nvPr/>
        </p:nvSpPr>
        <p:spPr bwMode="auto">
          <a:xfrm>
            <a:off x="2667000" y="5642917"/>
            <a:ext cx="2991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 err="1" smtClean="0"/>
              <a:t>Imágenes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rostros</a:t>
            </a:r>
            <a:endParaRPr lang="en-US" altLang="en-US" sz="2400" dirty="0"/>
          </a:p>
        </p:txBody>
      </p:sp>
      <p:sp>
        <p:nvSpPr>
          <p:cNvPr id="16391" name="Text Box 8"/>
          <p:cNvSpPr txBox="1">
            <a:spLocks noChangeArrowheads="1"/>
          </p:cNvSpPr>
          <p:nvPr/>
        </p:nvSpPr>
        <p:spPr bwMode="auto">
          <a:xfrm>
            <a:off x="6781801" y="5638799"/>
            <a:ext cx="28729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 err="1" smtClean="0"/>
              <a:t>Dígitos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manuscritos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44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941F19-F36A-47B9-A27A-2D00D7B52AE4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146411" y="147638"/>
            <a:ext cx="9894627" cy="865187"/>
          </a:xfrm>
        </p:spPr>
        <p:txBody>
          <a:bodyPr>
            <a:noAutofit/>
          </a:bodyPr>
          <a:lstStyle/>
          <a:p>
            <a:r>
              <a:rPr lang="es-CO" altLang="en-US" sz="3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s-CO" altLang="en-US" sz="3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s-CO" altLang="en-US" sz="3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</a:t>
            </a:r>
            <a:r>
              <a:rPr lang="es-CO" altLang="en-US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rincipales técnicas de reducción de </a:t>
            </a:r>
            <a:r>
              <a:rPr lang="es-CO" altLang="en-US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dimensionalidad</a:t>
            </a:r>
            <a:endParaRPr lang="en-US" altLang="en-US" sz="3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282890"/>
            <a:ext cx="8305800" cy="4813110"/>
          </a:xfrm>
          <a:noFill/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ea typeface="SimSun" panose="02010600030101010101" pitchFamily="2" charset="-122"/>
              </a:rPr>
              <a:t>Selección</a:t>
            </a:r>
            <a:r>
              <a:rPr lang="en-US" altLang="zh-CN" sz="3200" dirty="0" smtClean="0">
                <a:ea typeface="SimSun" panose="02010600030101010101" pitchFamily="2" charset="-122"/>
              </a:rPr>
              <a:t> de </a:t>
            </a:r>
            <a:r>
              <a:rPr lang="en-US" altLang="zh-CN" sz="3200" dirty="0" err="1" smtClean="0">
                <a:ea typeface="SimSun" panose="02010600030101010101" pitchFamily="2" charset="-122"/>
              </a:rPr>
              <a:t>características</a:t>
            </a:r>
            <a:r>
              <a:rPr lang="en-US" altLang="zh-CN" sz="3200" dirty="0" smtClean="0">
                <a:ea typeface="SimSun" panose="02010600030101010101" pitchFamily="2" charset="-122"/>
              </a:rPr>
              <a:t> </a:t>
            </a:r>
          </a:p>
          <a:p>
            <a:pPr lvl="1"/>
            <a:r>
              <a:rPr lang="en-US" altLang="zh-CN" sz="2800" dirty="0" err="1" smtClean="0">
                <a:ea typeface="SimSun" panose="02010600030101010101" pitchFamily="2" charset="-122"/>
              </a:rPr>
              <a:t>Definición</a:t>
            </a:r>
            <a:endParaRPr lang="en-US" altLang="zh-CN" sz="2800" dirty="0">
              <a:ea typeface="SimSun" panose="02010600030101010101" pitchFamily="2" charset="-122"/>
            </a:endParaRPr>
          </a:p>
          <a:p>
            <a:pPr lvl="1"/>
            <a:r>
              <a:rPr lang="en-US" altLang="zh-CN" sz="2800" dirty="0" err="1" smtClean="0">
                <a:ea typeface="SimSun" panose="02010600030101010101" pitchFamily="2" charset="-122"/>
              </a:rPr>
              <a:t>Objetivos</a:t>
            </a:r>
            <a:endParaRPr lang="en-US" altLang="zh-CN" sz="2800" dirty="0" smtClean="0">
              <a:ea typeface="SimSun" panose="02010600030101010101" pitchFamily="2" charset="-122"/>
            </a:endParaRPr>
          </a:p>
          <a:p>
            <a:pPr lvl="1"/>
            <a:endParaRPr lang="en-US" altLang="zh-CN" sz="2800" dirty="0" smtClean="0">
              <a:ea typeface="SimSun" panose="02010600030101010101" pitchFamily="2" charset="-122"/>
            </a:endParaRPr>
          </a:p>
          <a:p>
            <a:r>
              <a:rPr lang="es-CO" altLang="zh-CN" sz="3200" dirty="0">
                <a:ea typeface="SimSun" panose="02010600030101010101" pitchFamily="2" charset="-122"/>
              </a:rPr>
              <a:t>Extracción de características </a:t>
            </a:r>
            <a:r>
              <a:rPr lang="es-CO" altLang="zh-CN" sz="3200" dirty="0" smtClean="0">
                <a:ea typeface="SimSun" panose="02010600030101010101" pitchFamily="2" charset="-122"/>
              </a:rPr>
              <a:t>(reducción)</a:t>
            </a:r>
          </a:p>
          <a:p>
            <a:pPr lvl="1"/>
            <a:r>
              <a:rPr lang="es-CO" altLang="zh-CN" dirty="0" smtClean="0">
                <a:ea typeface="SimSun" panose="02010600030101010101" pitchFamily="2" charset="-122"/>
              </a:rPr>
              <a:t>Definición</a:t>
            </a:r>
          </a:p>
          <a:p>
            <a:pPr lvl="1"/>
            <a:r>
              <a:rPr lang="es-CO" altLang="zh-CN" dirty="0" smtClean="0">
                <a:ea typeface="SimSun" panose="02010600030101010101" pitchFamily="2" charset="-122"/>
              </a:rPr>
              <a:t>Objetivos</a:t>
            </a:r>
          </a:p>
          <a:p>
            <a:pPr lvl="1"/>
            <a:endParaRPr lang="en-US" altLang="zh-CN" sz="2800" dirty="0" smtClean="0">
              <a:ea typeface="SimSun" panose="02010600030101010101" pitchFamily="2" charset="-122"/>
            </a:endParaRPr>
          </a:p>
          <a:p>
            <a:r>
              <a:rPr lang="en-US" altLang="zh-CN" sz="3200" dirty="0" err="1">
                <a:ea typeface="SimSun" panose="02010600030101010101" pitchFamily="2" charset="-122"/>
              </a:rPr>
              <a:t>Diferencias</a:t>
            </a:r>
            <a:r>
              <a:rPr lang="en-US" altLang="zh-CN" sz="3200" dirty="0">
                <a:ea typeface="SimSun" panose="02010600030101010101" pitchFamily="2" charset="-122"/>
              </a:rPr>
              <a:t> entre las dos </a:t>
            </a:r>
            <a:r>
              <a:rPr lang="en-US" altLang="zh-CN" sz="3200" dirty="0" err="1">
                <a:ea typeface="SimSun" panose="02010600030101010101" pitchFamily="2" charset="-122"/>
              </a:rPr>
              <a:t>técnicas</a:t>
            </a:r>
            <a:endParaRPr lang="en-US" altLang="zh-CN" sz="2800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27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86705D-AC9C-4529-8772-5D29606D1351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37229" y="277813"/>
            <a:ext cx="9142863" cy="865187"/>
          </a:xfrm>
        </p:spPr>
        <p:txBody>
          <a:bodyPr>
            <a:normAutofit/>
          </a:bodyPr>
          <a:lstStyle/>
          <a:p>
            <a:r>
              <a:rPr lang="en-GB" sz="4000" b="1" dirty="0" err="1" smtClean="0"/>
              <a:t>Selección</a:t>
            </a:r>
            <a:r>
              <a:rPr lang="en-GB" sz="4000" b="1" dirty="0" smtClean="0"/>
              <a:t> </a:t>
            </a:r>
            <a:r>
              <a:rPr lang="en-GB" sz="4000" b="1" dirty="0"/>
              <a:t>de </a:t>
            </a:r>
            <a:r>
              <a:rPr lang="en-GB" sz="4000" b="1" dirty="0" err="1"/>
              <a:t>características</a:t>
            </a:r>
            <a:endParaRPr lang="en-US" altLang="en-US" sz="3800" b="1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143000"/>
            <a:ext cx="8305800" cy="4953000"/>
          </a:xfrm>
          <a:noFill/>
        </p:spPr>
        <p:txBody>
          <a:bodyPr/>
          <a:lstStyle/>
          <a:p>
            <a:pPr eaLnBrk="1" hangingPunct="1"/>
            <a:r>
              <a:rPr lang="en-US" altLang="zh-CN" b="1" u="sng" dirty="0" err="1" smtClean="0">
                <a:ea typeface="SimSun" panose="02010600030101010101" pitchFamily="2" charset="-122"/>
              </a:rPr>
              <a:t>Definición</a:t>
            </a:r>
            <a:endParaRPr lang="en-US" altLang="zh-CN" b="1" u="sng" dirty="0" smtClean="0">
              <a:ea typeface="SimSun" panose="02010600030101010101" pitchFamily="2" charset="-122"/>
            </a:endParaRPr>
          </a:p>
          <a:p>
            <a:pPr lvl="1"/>
            <a:r>
              <a:rPr lang="es-CO" altLang="zh-CN" dirty="0">
                <a:ea typeface="SimSun" panose="02010600030101010101" pitchFamily="2" charset="-122"/>
              </a:rPr>
              <a:t>Un proceso que elige un subconjunto óptimo de características de acuerdo con una función </a:t>
            </a:r>
            <a:r>
              <a:rPr lang="es-CO" altLang="zh-CN" dirty="0" smtClean="0">
                <a:ea typeface="SimSun" panose="02010600030101010101" pitchFamily="2" charset="-122"/>
              </a:rPr>
              <a:t>objetivo</a:t>
            </a:r>
          </a:p>
          <a:p>
            <a:pPr lvl="1"/>
            <a:endParaRPr lang="es-CO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b="1" u="sng" dirty="0" err="1" smtClean="0">
                <a:ea typeface="SimSun" panose="02010600030101010101" pitchFamily="2" charset="-122"/>
              </a:rPr>
              <a:t>Objetivos</a:t>
            </a:r>
            <a:r>
              <a:rPr lang="en-US" altLang="zh-CN" dirty="0" smtClean="0">
                <a:ea typeface="SimSun" panose="02010600030101010101" pitchFamily="2" charset="-122"/>
              </a:rPr>
              <a:t>:</a:t>
            </a:r>
          </a:p>
          <a:p>
            <a:pPr lvl="1"/>
            <a:r>
              <a:rPr lang="es-CO" altLang="zh-CN" dirty="0" smtClean="0">
                <a:ea typeface="SimSun" panose="02010600030101010101" pitchFamily="2" charset="-122"/>
              </a:rPr>
              <a:t>Para </a:t>
            </a:r>
            <a:r>
              <a:rPr lang="es-CO" altLang="zh-CN" dirty="0">
                <a:ea typeface="SimSun" panose="02010600030101010101" pitchFamily="2" charset="-122"/>
              </a:rPr>
              <a:t>reducir la </a:t>
            </a:r>
            <a:r>
              <a:rPr lang="es-CO" altLang="zh-CN" dirty="0" err="1">
                <a:ea typeface="SimSun" panose="02010600030101010101" pitchFamily="2" charset="-122"/>
              </a:rPr>
              <a:t>dimensionalidad</a:t>
            </a:r>
            <a:r>
              <a:rPr lang="es-CO" altLang="zh-CN" dirty="0">
                <a:ea typeface="SimSun" panose="02010600030101010101" pitchFamily="2" charset="-122"/>
              </a:rPr>
              <a:t> y eliminar el ruido.</a:t>
            </a:r>
          </a:p>
          <a:p>
            <a:pPr lvl="1"/>
            <a:r>
              <a:rPr lang="es-CO" altLang="zh-CN" dirty="0">
                <a:ea typeface="SimSun" panose="02010600030101010101" pitchFamily="2" charset="-122"/>
              </a:rPr>
              <a:t>Para mejorar el </a:t>
            </a:r>
            <a:r>
              <a:rPr lang="es-CO" altLang="zh-CN" dirty="0" smtClean="0">
                <a:ea typeface="SimSun" panose="02010600030101010101" pitchFamily="2" charset="-122"/>
              </a:rPr>
              <a:t>desempeño del </a:t>
            </a:r>
            <a:r>
              <a:rPr lang="es-CO" altLang="zh-CN" dirty="0">
                <a:ea typeface="SimSun" panose="02010600030101010101" pitchFamily="2" charset="-122"/>
              </a:rPr>
              <a:t>reconocimiento de </a:t>
            </a:r>
            <a:r>
              <a:rPr lang="es-CO" altLang="zh-CN" dirty="0" smtClean="0">
                <a:ea typeface="SimSun" panose="02010600030101010101" pitchFamily="2" charset="-122"/>
              </a:rPr>
              <a:t>patrones</a:t>
            </a:r>
          </a:p>
          <a:p>
            <a:pPr lvl="2"/>
            <a:r>
              <a:rPr lang="es-CO" altLang="zh-CN" dirty="0" smtClean="0">
                <a:ea typeface="SimSun" panose="02010600030101010101" pitchFamily="2" charset="-122"/>
              </a:rPr>
              <a:t>Velocidad </a:t>
            </a:r>
            <a:r>
              <a:rPr lang="es-CO" altLang="zh-CN" dirty="0">
                <a:ea typeface="SimSun" panose="02010600030101010101" pitchFamily="2" charset="-122"/>
              </a:rPr>
              <a:t>de aprendizaje</a:t>
            </a:r>
          </a:p>
          <a:p>
            <a:pPr lvl="2"/>
            <a:r>
              <a:rPr lang="es-CO" altLang="zh-CN" dirty="0">
                <a:ea typeface="SimSun" panose="02010600030101010101" pitchFamily="2" charset="-122"/>
              </a:rPr>
              <a:t>Precisión predictiva</a:t>
            </a:r>
          </a:p>
          <a:p>
            <a:pPr lvl="2"/>
            <a:r>
              <a:rPr lang="es-CO" altLang="zh-CN" dirty="0">
                <a:ea typeface="SimSun" panose="02010600030101010101" pitchFamily="2" charset="-122"/>
              </a:rPr>
              <a:t>Simplicidad y comprensibilidad de los resultados de reconocimiento de patrones.</a:t>
            </a:r>
            <a:endParaRPr lang="en-US" altLang="zh-CN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92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6D93-FB5E-4565-8BE2-96EFEEF906F3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30683" y="317502"/>
            <a:ext cx="8229600" cy="788987"/>
          </a:xfrm>
        </p:spPr>
        <p:txBody>
          <a:bodyPr/>
          <a:lstStyle/>
          <a:p>
            <a:pPr eaLnBrk="1" hangingPunct="1"/>
            <a:r>
              <a:rPr lang="en-US" altLang="en-US" sz="3600" b="1" dirty="0" err="1" smtClean="0"/>
              <a:t>Extracción</a:t>
            </a:r>
            <a:r>
              <a:rPr lang="en-US" altLang="en-US" sz="3600" b="1" dirty="0" smtClean="0"/>
              <a:t> de </a:t>
            </a:r>
            <a:r>
              <a:rPr lang="en-US" altLang="en-US" sz="3600" b="1" dirty="0" err="1" smtClean="0"/>
              <a:t>Características</a:t>
            </a:r>
            <a:r>
              <a:rPr lang="en-US" altLang="en-US" sz="3600" b="1" dirty="0" smtClean="0"/>
              <a:t> (</a:t>
            </a:r>
            <a:r>
              <a:rPr lang="en-US" altLang="en-US" sz="3600" b="1" dirty="0" err="1" smtClean="0"/>
              <a:t>Reducción</a:t>
            </a:r>
            <a:r>
              <a:rPr lang="en-US" altLang="en-US" sz="3600" b="1" dirty="0" smtClean="0"/>
              <a:t>)</a:t>
            </a:r>
            <a:endParaRPr lang="en-US" altLang="en-US" sz="3600" b="1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219201"/>
            <a:ext cx="8229600" cy="5502274"/>
          </a:xfrm>
        </p:spPr>
        <p:txBody>
          <a:bodyPr>
            <a:normAutofit/>
          </a:bodyPr>
          <a:lstStyle/>
          <a:p>
            <a:pPr marL="447675" indent="-447675"/>
            <a:r>
              <a:rPr lang="es-CO" altLang="en-US" sz="2600" dirty="0" smtClean="0"/>
              <a:t>La </a:t>
            </a:r>
            <a:r>
              <a:rPr lang="es-CO" altLang="en-US" sz="2600" dirty="0"/>
              <a:t>reducción de características se refiere al mapeo de los datos originales de alta dimensión en un espacio de menor </a:t>
            </a:r>
            <a:r>
              <a:rPr lang="es-CO" altLang="en-US" sz="2600" dirty="0" smtClean="0"/>
              <a:t>dimensión</a:t>
            </a:r>
          </a:p>
          <a:p>
            <a:pPr marL="447675" indent="-447675"/>
            <a:r>
              <a:rPr lang="es-CO" altLang="en-US" sz="2600" dirty="0"/>
              <a:t>Dado un conjunto de puntos de datos de </a:t>
            </a:r>
            <a:r>
              <a:rPr lang="es-CO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s-CO" alt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altLang="en-US" sz="2600" dirty="0" smtClean="0"/>
              <a:t>variables </a:t>
            </a:r>
            <a:r>
              <a:rPr lang="en-US" altLang="en-US" sz="2600" dirty="0" err="1" smtClean="0"/>
              <a:t>Computar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su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representación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en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una</a:t>
            </a:r>
            <a:r>
              <a:rPr lang="en-US" altLang="en-US" sz="2600" dirty="0" smtClean="0"/>
              <a:t> dimension </a:t>
            </a:r>
            <a:r>
              <a:rPr lang="en-US" altLang="en-US" sz="2600" dirty="0" err="1" smtClean="0"/>
              <a:t>más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reducida</a:t>
            </a:r>
            <a:r>
              <a:rPr lang="en-US" altLang="en-US" sz="2600" dirty="0" smtClean="0"/>
              <a:t>:</a:t>
            </a:r>
            <a:endParaRPr lang="en-US" altLang="en-US" sz="2600" dirty="0"/>
          </a:p>
          <a:p>
            <a:pPr marL="447675" indent="-447675">
              <a:buNone/>
            </a:pPr>
            <a:endParaRPr lang="en-US" altLang="en-US" sz="2600" dirty="0"/>
          </a:p>
          <a:p>
            <a:pPr marL="447675" indent="-447675"/>
            <a:endParaRPr lang="en-US" altLang="en-US" sz="2600" dirty="0"/>
          </a:p>
          <a:p>
            <a:pPr marL="447675" indent="-447675"/>
            <a:r>
              <a:rPr lang="es-CO" altLang="en-US" sz="2600" dirty="0" smtClean="0"/>
              <a:t>El </a:t>
            </a:r>
            <a:r>
              <a:rPr lang="es-CO" altLang="en-US" sz="2600" dirty="0"/>
              <a:t>criterio para la reducción de </a:t>
            </a:r>
            <a:r>
              <a:rPr lang="es-CO" altLang="en-US" sz="2600" dirty="0" smtClean="0"/>
              <a:t>características puede </a:t>
            </a:r>
            <a:r>
              <a:rPr lang="es-CO" altLang="en-US" sz="2600" dirty="0"/>
              <a:t>ser </a:t>
            </a:r>
            <a:r>
              <a:rPr lang="es-CO" altLang="en-US" sz="2600" dirty="0" smtClean="0"/>
              <a:t>diferente de a cuerdo a las diferentes </a:t>
            </a:r>
            <a:r>
              <a:rPr lang="es-CO" altLang="en-US" sz="2600" dirty="0"/>
              <a:t>configuraciones de problemas</a:t>
            </a:r>
            <a:r>
              <a:rPr lang="es-CO" altLang="en-US" sz="2600" dirty="0" smtClean="0"/>
              <a:t>.</a:t>
            </a:r>
            <a:endParaRPr lang="es-CO" altLang="en-US" sz="2000" dirty="0"/>
          </a:p>
          <a:p>
            <a:pPr marL="904875" lvl="1" indent="-447675"/>
            <a:r>
              <a:rPr lang="es-CO" altLang="en-US" sz="2000" dirty="0"/>
              <a:t>Configuración </a:t>
            </a:r>
            <a:r>
              <a:rPr lang="es-CO" altLang="en-US" sz="2000" b="1" dirty="0"/>
              <a:t>no supervisada</a:t>
            </a:r>
            <a:r>
              <a:rPr lang="es-CO" altLang="en-US" sz="2000" dirty="0"/>
              <a:t>: minimice la pérdida de información</a:t>
            </a:r>
          </a:p>
          <a:p>
            <a:pPr marL="904875" lvl="1" indent="-447675"/>
            <a:r>
              <a:rPr lang="es-CO" altLang="en-US" sz="2000" dirty="0"/>
              <a:t>Entorno </a:t>
            </a:r>
            <a:r>
              <a:rPr lang="es-CO" altLang="en-US" sz="2000" b="1" dirty="0"/>
              <a:t>supervisado</a:t>
            </a:r>
            <a:r>
              <a:rPr lang="es-CO" altLang="en-US" sz="2000" dirty="0"/>
              <a:t>: maximizar la discriminación de </a:t>
            </a:r>
            <a:r>
              <a:rPr lang="es-CO" altLang="en-US" sz="2000" dirty="0" smtClean="0"/>
              <a:t>clase</a:t>
            </a:r>
            <a:endParaRPr lang="en-US" altLang="en-US" sz="2600" dirty="0"/>
          </a:p>
        </p:txBody>
      </p:sp>
      <p:graphicFrame>
        <p:nvGraphicFramePr>
          <p:cNvPr id="19461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753334515"/>
              </p:ext>
            </p:extLst>
          </p:nvPr>
        </p:nvGraphicFramePr>
        <p:xfrm>
          <a:off x="9659204" y="2411106"/>
          <a:ext cx="190341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" name="Equation" r:id="rId3" imgW="850900" imgH="228600" progId="Equation.3">
                  <p:embed/>
                </p:oleObj>
              </mc:Choice>
              <mc:Fallback>
                <p:oleObj name="Equation" r:id="rId3" imgW="850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9204" y="2411106"/>
                        <a:ext cx="1903413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267220504"/>
              </p:ext>
            </p:extLst>
          </p:nvPr>
        </p:nvGraphicFramePr>
        <p:xfrm>
          <a:off x="4193381" y="3571591"/>
          <a:ext cx="38052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" name="Equation" r:id="rId5" imgW="1752600" imgH="241300" progId="Equation.3">
                  <p:embed/>
                </p:oleObj>
              </mc:Choice>
              <mc:Fallback>
                <p:oleObj name="Equation" r:id="rId5" imgW="1752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3381" y="3571591"/>
                        <a:ext cx="38052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40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038"/>
            <a:ext cx="12191999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000" b="1" dirty="0" err="1" smtClean="0"/>
              <a:t>Reducción</a:t>
            </a:r>
            <a:r>
              <a:rPr lang="en-US" altLang="en-US" sz="4000" b="1" dirty="0" smtClean="0"/>
              <a:t> de </a:t>
            </a:r>
            <a:r>
              <a:rPr lang="en-US" altLang="en-US" sz="4000" b="1" dirty="0" err="1" smtClean="0"/>
              <a:t>características</a:t>
            </a:r>
            <a:r>
              <a:rPr lang="en-US" altLang="en-US" sz="4000" b="1" dirty="0" smtClean="0"/>
              <a:t> vs</a:t>
            </a:r>
            <a:r>
              <a:rPr lang="en-US" altLang="en-US" sz="4000" b="1" dirty="0"/>
              <a:t>. </a:t>
            </a:r>
            <a:r>
              <a:rPr lang="en-US" altLang="en-US" sz="4000" b="1" dirty="0" err="1" smtClean="0"/>
              <a:t>Selección</a:t>
            </a:r>
            <a:r>
              <a:rPr lang="en-US" altLang="en-US" sz="4000" b="1" dirty="0" smtClean="0"/>
              <a:t> de </a:t>
            </a:r>
            <a:r>
              <a:rPr lang="en-US" altLang="en-US" sz="4000" b="1" dirty="0" err="1" smtClean="0"/>
              <a:t>características</a:t>
            </a:r>
            <a:endParaRPr lang="en-US" altLang="en-US" sz="4000" b="1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0073" y="1712795"/>
            <a:ext cx="9291851" cy="5349874"/>
          </a:xfrm>
        </p:spPr>
        <p:txBody>
          <a:bodyPr/>
          <a:lstStyle/>
          <a:p>
            <a:pPr marL="447675" indent="-447675"/>
            <a:r>
              <a:rPr lang="en-US" altLang="en-US" b="1" dirty="0" err="1" smtClean="0"/>
              <a:t>Reducción</a:t>
            </a:r>
            <a:r>
              <a:rPr lang="en-US" altLang="en-US" b="1" dirty="0" smtClean="0"/>
              <a:t> de </a:t>
            </a:r>
            <a:r>
              <a:rPr lang="en-US" altLang="en-US" b="1" dirty="0" err="1" smtClean="0"/>
              <a:t>características</a:t>
            </a:r>
            <a:endParaRPr lang="en-US" altLang="en-US" b="1" dirty="0" smtClean="0"/>
          </a:p>
          <a:p>
            <a:pPr marL="889000" lvl="1" indent="-439738"/>
            <a:r>
              <a:rPr lang="en-US" altLang="en-US" dirty="0"/>
              <a:t>Se </a:t>
            </a:r>
            <a:r>
              <a:rPr lang="en-US" altLang="en-US" dirty="0" err="1"/>
              <a:t>utilizan</a:t>
            </a:r>
            <a:r>
              <a:rPr lang="en-US" altLang="en-US" dirty="0"/>
              <a:t> </a:t>
            </a:r>
            <a:r>
              <a:rPr lang="en-US" altLang="en-US" u="sng" dirty="0" err="1"/>
              <a:t>todas</a:t>
            </a:r>
            <a:r>
              <a:rPr lang="en-US" altLang="en-US" dirty="0"/>
              <a:t> las </a:t>
            </a:r>
            <a:r>
              <a:rPr lang="en-US" altLang="en-US" dirty="0" err="1"/>
              <a:t>características</a:t>
            </a:r>
            <a:r>
              <a:rPr lang="en-US" altLang="en-US" dirty="0"/>
              <a:t> </a:t>
            </a:r>
            <a:r>
              <a:rPr lang="en-US" altLang="en-US" dirty="0" err="1"/>
              <a:t>originales</a:t>
            </a:r>
            <a:r>
              <a:rPr lang="en-US" altLang="en-US" dirty="0"/>
              <a:t>.</a:t>
            </a:r>
          </a:p>
          <a:p>
            <a:pPr marL="889000" lvl="1" indent="-439738"/>
            <a:r>
              <a:rPr lang="en-US" altLang="en-US" dirty="0"/>
              <a:t>Las </a:t>
            </a:r>
            <a:r>
              <a:rPr lang="en-US" altLang="en-US" dirty="0" err="1"/>
              <a:t>características</a:t>
            </a:r>
            <a:r>
              <a:rPr lang="en-US" altLang="en-US" dirty="0"/>
              <a:t> </a:t>
            </a:r>
            <a:r>
              <a:rPr lang="en-US" altLang="en-US" dirty="0" err="1"/>
              <a:t>transformadas</a:t>
            </a:r>
            <a:r>
              <a:rPr lang="en-US" altLang="en-US" dirty="0"/>
              <a:t> son </a:t>
            </a:r>
            <a:r>
              <a:rPr lang="en-US" altLang="en-US" u="sng" dirty="0" err="1"/>
              <a:t>combinaciones</a:t>
            </a:r>
            <a:r>
              <a:rPr lang="en-US" altLang="en-US" u="sng" dirty="0"/>
              <a:t> </a:t>
            </a:r>
            <a:r>
              <a:rPr lang="en-US" altLang="en-US" u="sng" dirty="0" err="1" smtClean="0"/>
              <a:t>lineales</a:t>
            </a:r>
            <a:r>
              <a:rPr lang="en-US" altLang="en-US" u="sng" dirty="0" smtClean="0"/>
              <a:t> 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en</a:t>
            </a:r>
            <a:r>
              <a:rPr lang="en-US" altLang="en-US" dirty="0" smtClean="0"/>
              <a:t> la </a:t>
            </a:r>
            <a:r>
              <a:rPr lang="en-US" altLang="en-US" dirty="0" err="1" smtClean="0"/>
              <a:t>mayoría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los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casos</a:t>
            </a:r>
            <a:r>
              <a:rPr lang="en-US" altLang="en-US" dirty="0" smtClean="0"/>
              <a:t> ) </a:t>
            </a:r>
            <a:r>
              <a:rPr lang="en-US" altLang="en-US" dirty="0"/>
              <a:t>de las </a:t>
            </a:r>
            <a:r>
              <a:rPr lang="en-US" altLang="en-US" dirty="0" err="1"/>
              <a:t>características</a:t>
            </a:r>
            <a:r>
              <a:rPr lang="en-US" altLang="en-US" dirty="0"/>
              <a:t> </a:t>
            </a:r>
            <a:r>
              <a:rPr lang="en-US" altLang="en-US" dirty="0" err="1" smtClean="0"/>
              <a:t>originales</a:t>
            </a:r>
            <a:r>
              <a:rPr lang="en-US" altLang="en-US" dirty="0" smtClean="0"/>
              <a:t>.</a:t>
            </a:r>
          </a:p>
          <a:p>
            <a:pPr marL="449262" lvl="1" indent="0">
              <a:buNone/>
            </a:pPr>
            <a:endParaRPr lang="en-US" altLang="en-US" dirty="0" smtClean="0"/>
          </a:p>
          <a:p>
            <a:pPr marL="431800" indent="-439738"/>
            <a:r>
              <a:rPr lang="en-US" altLang="en-US" b="1" dirty="0" err="1" smtClean="0"/>
              <a:t>Selección</a:t>
            </a:r>
            <a:r>
              <a:rPr lang="en-US" altLang="en-US" b="1" dirty="0" smtClean="0"/>
              <a:t> de las </a:t>
            </a:r>
            <a:r>
              <a:rPr lang="en-US" altLang="en-US" b="1" dirty="0" err="1" smtClean="0"/>
              <a:t>características</a:t>
            </a:r>
            <a:endParaRPr lang="en-US" altLang="en-US" b="1" dirty="0" smtClean="0"/>
          </a:p>
          <a:p>
            <a:pPr marL="889000" lvl="1" indent="-439738"/>
            <a:r>
              <a:rPr lang="es-CO" altLang="en-US" dirty="0"/>
              <a:t>Solo se selecciona un </a:t>
            </a:r>
            <a:r>
              <a:rPr lang="es-CO" altLang="en-US" u="sng" dirty="0"/>
              <a:t>subconjunto</a:t>
            </a:r>
            <a:r>
              <a:rPr lang="es-CO" altLang="en-US" dirty="0"/>
              <a:t> de las características </a:t>
            </a:r>
            <a:r>
              <a:rPr lang="es-CO" altLang="en-US" dirty="0" smtClean="0"/>
              <a:t>originales.</a:t>
            </a:r>
            <a:endParaRPr lang="es-CO" altLang="en-US" dirty="0"/>
          </a:p>
        </p:txBody>
      </p:sp>
    </p:spTree>
    <p:extLst>
      <p:ext uri="{BB962C8B-B14F-4D97-AF65-F5344CB8AC3E}">
        <p14:creationId xmlns:p14="http://schemas.microsoft.com/office/powerpoint/2010/main" val="29114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2B6FF1-CB2D-4047-9D4C-085FFF47C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425" y="156755"/>
            <a:ext cx="11610975" cy="151674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ncizar Sans Black"/>
                <a:ea typeface="+mn-ea"/>
                <a:cs typeface="+mn-cs"/>
              </a:rPr>
              <a:t>CLASIFICACIÓN Y RECONOCIMIENTO DE </a:t>
            </a:r>
            <a:r>
              <a:rPr lang="en-US" sz="3200" b="1" dirty="0" smtClean="0">
                <a:latin typeface="Ancizar Sans Black"/>
                <a:ea typeface="+mn-ea"/>
                <a:cs typeface="+mn-cs"/>
              </a:rPr>
              <a:t>PATRONES</a:t>
            </a:r>
            <a:r>
              <a:rPr lang="en-US" sz="4000" b="1" dirty="0">
                <a:latin typeface="Ancizar Sans Black"/>
                <a:ea typeface="+mn-ea"/>
                <a:cs typeface="+mn-cs"/>
              </a:rPr>
              <a:t/>
            </a:r>
            <a:br>
              <a:rPr lang="en-US" sz="4000" b="1" dirty="0">
                <a:latin typeface="Ancizar Sans Black"/>
                <a:ea typeface="+mn-ea"/>
                <a:cs typeface="+mn-cs"/>
              </a:rPr>
            </a:br>
            <a:r>
              <a:rPr lang="en-US" sz="3200" b="1" dirty="0" err="1" smtClean="0">
                <a:latin typeface="Ancizar Sans Black"/>
                <a:ea typeface="+mn-ea"/>
                <a:cs typeface="+mn-cs"/>
              </a:rPr>
              <a:t>Extracción</a:t>
            </a:r>
            <a:r>
              <a:rPr lang="en-US" sz="3200" b="1" dirty="0" smtClean="0">
                <a:latin typeface="Ancizar Sans Black"/>
                <a:ea typeface="+mn-ea"/>
                <a:cs typeface="+mn-cs"/>
              </a:rPr>
              <a:t> de </a:t>
            </a:r>
            <a:r>
              <a:rPr lang="en-US" sz="3200" b="1" dirty="0" err="1" smtClean="0">
                <a:latin typeface="Ancizar Sans Black"/>
                <a:ea typeface="+mn-ea"/>
                <a:cs typeface="+mn-cs"/>
              </a:rPr>
              <a:t>Características</a:t>
            </a:r>
            <a:r>
              <a:rPr lang="en-US" sz="3200" b="1" dirty="0" smtClean="0">
                <a:latin typeface="Ancizar Sans Black"/>
                <a:ea typeface="+mn-ea"/>
                <a:cs typeface="+mn-cs"/>
              </a:rPr>
              <a:t> y </a:t>
            </a:r>
            <a:r>
              <a:rPr lang="en-US" sz="3200" b="1" dirty="0" err="1" smtClean="0">
                <a:latin typeface="Ancizar Sans Black"/>
                <a:ea typeface="+mn-ea"/>
                <a:cs typeface="+mn-cs"/>
              </a:rPr>
              <a:t>Reducción</a:t>
            </a:r>
            <a:r>
              <a:rPr lang="en-US" sz="3200" b="1" dirty="0" smtClean="0">
                <a:latin typeface="Ancizar Sans Black"/>
                <a:ea typeface="+mn-ea"/>
                <a:cs typeface="+mn-cs"/>
              </a:rPr>
              <a:t> de la </a:t>
            </a:r>
            <a:r>
              <a:rPr lang="en-US" sz="3200" b="1" dirty="0" err="1" smtClean="0">
                <a:latin typeface="Ancizar Sans Black"/>
                <a:ea typeface="+mn-ea"/>
                <a:cs typeface="+mn-cs"/>
              </a:rPr>
              <a:t>Dimensionalidad</a:t>
            </a:r>
            <a:endParaRPr lang="es-CO" sz="3200" b="1" dirty="0">
              <a:latin typeface="Ancizar Sans Black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FA7DD0-B432-4DE0-9438-29AB4FCC0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81792"/>
            <a:ext cx="9144000" cy="1110916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s-ES" sz="4000" b="1" dirty="0" smtClean="0">
                <a:latin typeface="Ancizar Sans Black"/>
              </a:rPr>
              <a:t>Jorge E. </a:t>
            </a:r>
            <a:r>
              <a:rPr lang="es-ES" sz="4000" b="1" dirty="0" smtClean="0">
                <a:latin typeface="Ancizar Sans Black"/>
              </a:rPr>
              <a:t>Espinosa</a:t>
            </a:r>
            <a:endParaRPr lang="es-ES" sz="4000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sz="2000" b="1" dirty="0" smtClean="0">
                <a:latin typeface="Ancizar Sans Black"/>
              </a:rPr>
              <a:t>Profesor</a:t>
            </a:r>
            <a:endParaRPr lang="es-ES" sz="20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sz="1800" b="1" dirty="0">
                <a:latin typeface="Ancizar Sans Black"/>
              </a:rPr>
              <a:t>Departamento de Ciencias de la </a:t>
            </a:r>
            <a:r>
              <a:rPr lang="es-ES" b="1" dirty="0">
                <a:latin typeface="Ancizar Sans Black"/>
              </a:rPr>
              <a:t>Computación</a:t>
            </a:r>
            <a:r>
              <a:rPr lang="es-ES" sz="1800" b="1" dirty="0">
                <a:latin typeface="Ancizar Sans Black"/>
              </a:rPr>
              <a:t> y de la Decisión</a:t>
            </a:r>
          </a:p>
          <a:p>
            <a:pPr>
              <a:spcBef>
                <a:spcPts val="600"/>
              </a:spcBef>
            </a:pPr>
            <a:r>
              <a:rPr lang="es-ES" sz="1800" b="1" dirty="0" smtClean="0">
                <a:latin typeface="Ancizar Sans Black"/>
              </a:rPr>
              <a:t>Investigador </a:t>
            </a:r>
            <a:r>
              <a:rPr lang="es-ES" sz="1800" b="1" dirty="0">
                <a:latin typeface="Ancizar Sans Black"/>
              </a:rPr>
              <a:t>del Grupo de I+D en Inteligencia Artificial – GIDIA</a:t>
            </a:r>
          </a:p>
          <a:p>
            <a:pPr>
              <a:spcBef>
                <a:spcPts val="600"/>
              </a:spcBef>
            </a:pPr>
            <a:endParaRPr lang="es-ES" sz="18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sz="1800" b="1" dirty="0" smtClean="0">
                <a:latin typeface="Ancizar Sans Black"/>
              </a:rPr>
              <a:t>jeespinosao@unal.edu.co</a:t>
            </a:r>
            <a:endParaRPr lang="es-ES" sz="18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endParaRPr lang="es-ES" sz="1800" b="1" dirty="0" smtClean="0">
              <a:latin typeface="Ancizar Sans Black"/>
            </a:endParaRPr>
          </a:p>
          <a:p>
            <a:pPr>
              <a:spcBef>
                <a:spcPts val="600"/>
              </a:spcBef>
            </a:pPr>
            <a:endParaRPr lang="es-ES" sz="1800" b="1" dirty="0">
              <a:latin typeface="Ancizar Sans Black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49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990600"/>
          </a:xfrm>
        </p:spPr>
        <p:txBody>
          <a:bodyPr>
            <a:normAutofit/>
          </a:bodyPr>
          <a:lstStyle/>
          <a:p>
            <a:pPr algn="ctr"/>
            <a:r>
              <a:rPr lang="es-CO" altLang="zh-TW" b="1" dirty="0"/>
              <a:t>Métodos de extracción de </a:t>
            </a:r>
            <a:r>
              <a:rPr lang="es-CO" altLang="zh-TW" b="1" dirty="0" smtClean="0"/>
              <a:t>Características</a:t>
            </a:r>
            <a:endParaRPr lang="cs-CZ" altLang="zh-TW" b="1" dirty="0"/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275620"/>
              </p:ext>
            </p:extLst>
          </p:nvPr>
        </p:nvGraphicFramePr>
        <p:xfrm>
          <a:off x="2314576" y="1676399"/>
          <a:ext cx="68897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" name="Rovnice" r:id="rId4" imgW="355446" imgH="939392" progId="Equation.3">
                  <p:embed/>
                </p:oleObj>
              </mc:Choice>
              <mc:Fallback>
                <p:oleObj name="Rovnice" r:id="rId4" imgW="355446" imgH="9393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6" y="1676399"/>
                        <a:ext cx="688975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08261"/>
              </p:ext>
            </p:extLst>
          </p:nvPr>
        </p:nvGraphicFramePr>
        <p:xfrm>
          <a:off x="4524376" y="1600199"/>
          <a:ext cx="63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9" name="Rovnice" r:id="rId6" imgW="317362" imgH="939392" progId="Equation.3">
                  <p:embed/>
                </p:oleObj>
              </mc:Choice>
              <mc:Fallback>
                <p:oleObj name="Rovnice" r:id="rId6" imgW="317362" imgH="9393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6" y="1600199"/>
                        <a:ext cx="639763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533775" y="1676399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533775" y="2209799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533775" y="3047999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V="1">
            <a:off x="2924175" y="1752599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 flipV="1">
            <a:off x="2924175" y="1828799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2924175" y="1904999"/>
            <a:ext cx="6096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2924175" y="1904999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2924175" y="24383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 flipV="1">
            <a:off x="2924175" y="251459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2924175" y="1904999"/>
            <a:ext cx="609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2924175" y="2438399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2924175" y="3276599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3990975" y="19049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 flipV="1">
            <a:off x="3990975" y="23621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3990975" y="32765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1845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755174"/>
              </p:ext>
            </p:extLst>
          </p:nvPr>
        </p:nvGraphicFramePr>
        <p:xfrm>
          <a:off x="3609975" y="1676399"/>
          <a:ext cx="3127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0" name="Rovnice" r:id="rId8" imgW="177569" imgH="215619" progId="Equation.3">
                  <p:embed/>
                </p:oleObj>
              </mc:Choice>
              <mc:Fallback>
                <p:oleObj name="Rovnice" r:id="rId8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1676399"/>
                        <a:ext cx="3127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65051"/>
              </p:ext>
            </p:extLst>
          </p:nvPr>
        </p:nvGraphicFramePr>
        <p:xfrm>
          <a:off x="3597275" y="2209799"/>
          <a:ext cx="3381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1" name="Rovnice" r:id="rId10" imgW="190335" imgH="215713" progId="Equation.3">
                  <p:embed/>
                </p:oleObj>
              </mc:Choice>
              <mc:Fallback>
                <p:oleObj name="Rovnice" r:id="rId10" imgW="190335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5" y="2209799"/>
                        <a:ext cx="3381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139419"/>
              </p:ext>
            </p:extLst>
          </p:nvPr>
        </p:nvGraphicFramePr>
        <p:xfrm>
          <a:off x="3597275" y="3035299"/>
          <a:ext cx="3381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2" name="Rovnice" r:id="rId12" imgW="190500" imgH="228600" progId="Equation.3">
                  <p:embed/>
                </p:oleObj>
              </mc:Choice>
              <mc:Fallback>
                <p:oleObj name="Rovnice" r:id="rId12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5" y="3035299"/>
                        <a:ext cx="33813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090897"/>
              </p:ext>
            </p:extLst>
          </p:nvPr>
        </p:nvGraphicFramePr>
        <p:xfrm>
          <a:off x="6505576" y="1447799"/>
          <a:ext cx="688975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" name="Rovnice" r:id="rId14" imgW="355446" imgH="1167893" progId="Equation.3">
                  <p:embed/>
                </p:oleObj>
              </mc:Choice>
              <mc:Fallback>
                <p:oleObj name="Rovnice" r:id="rId14" imgW="355446" imgH="1167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6" y="1447799"/>
                        <a:ext cx="688975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98210"/>
              </p:ext>
            </p:extLst>
          </p:nvPr>
        </p:nvGraphicFramePr>
        <p:xfrm>
          <a:off x="8715376" y="1600199"/>
          <a:ext cx="63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4" name="Rovnice" r:id="rId16" imgW="317362" imgH="939392" progId="Equation.3">
                  <p:embed/>
                </p:oleObj>
              </mc:Choice>
              <mc:Fallback>
                <p:oleObj name="Rovnice" r:id="rId16" imgW="317362" imgH="9393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76" y="1600199"/>
                        <a:ext cx="639763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Line 25"/>
          <p:cNvSpPr>
            <a:spLocks noChangeShapeType="1"/>
          </p:cNvSpPr>
          <p:nvPr/>
        </p:nvSpPr>
        <p:spPr bwMode="auto">
          <a:xfrm>
            <a:off x="7115175" y="1676399"/>
            <a:ext cx="1676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V="1">
            <a:off x="7115175" y="2285999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 flipV="1">
            <a:off x="7115175" y="3276599"/>
            <a:ext cx="1676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60" name="Text Box 33"/>
          <p:cNvSpPr txBox="1">
            <a:spLocks noChangeArrowheads="1"/>
          </p:cNvSpPr>
          <p:nvPr/>
        </p:nvSpPr>
        <p:spPr bwMode="auto">
          <a:xfrm>
            <a:off x="2132013" y="1035399"/>
            <a:ext cx="35813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CO" altLang="zh-TW" sz="2000" dirty="0" smtClean="0">
                <a:solidFill>
                  <a:srgbClr val="FF0000"/>
                </a:solidFill>
              </a:rPr>
              <a:t>Extracción de Características</a:t>
            </a:r>
            <a:endParaRPr lang="cs-CZ" altLang="zh-TW" dirty="0"/>
          </a:p>
        </p:txBody>
      </p:sp>
      <p:sp>
        <p:nvSpPr>
          <p:cNvPr id="18461" name="Text Box 34"/>
          <p:cNvSpPr txBox="1">
            <a:spLocks noChangeArrowheads="1"/>
          </p:cNvSpPr>
          <p:nvPr/>
        </p:nvSpPr>
        <p:spPr bwMode="auto">
          <a:xfrm>
            <a:off x="6187198" y="1050895"/>
            <a:ext cx="353235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CO" altLang="zh-TW" sz="2000" dirty="0" smtClean="0">
                <a:solidFill>
                  <a:srgbClr val="FF0000"/>
                </a:solidFill>
              </a:rPr>
              <a:t>Selección de </a:t>
            </a:r>
            <a:r>
              <a:rPr lang="es-CO" altLang="zh-TW" sz="2000" dirty="0">
                <a:solidFill>
                  <a:srgbClr val="FF0000"/>
                </a:solidFill>
              </a:rPr>
              <a:t>Características</a:t>
            </a:r>
            <a:endParaRPr lang="cs-CZ" altLang="zh-TW" sz="2000" dirty="0"/>
          </a:p>
        </p:txBody>
      </p:sp>
      <p:sp>
        <p:nvSpPr>
          <p:cNvPr id="18462" name="Text Box 35"/>
          <p:cNvSpPr txBox="1">
            <a:spLocks noChangeArrowheads="1"/>
          </p:cNvSpPr>
          <p:nvPr/>
        </p:nvSpPr>
        <p:spPr bwMode="auto">
          <a:xfrm>
            <a:off x="1642422" y="3863944"/>
            <a:ext cx="935767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CO" altLang="zh-TW" sz="2000" dirty="0"/>
              <a:t>El problema puede expresarse como la optimización de los parámetros </a:t>
            </a:r>
            <a:r>
              <a:rPr lang="es-CO" altLang="zh-TW" sz="2000" dirty="0" smtClean="0"/>
              <a:t/>
            </a:r>
            <a:br>
              <a:rPr lang="es-CO" altLang="zh-TW" sz="2000" dirty="0" smtClean="0"/>
            </a:br>
            <a:r>
              <a:rPr lang="es-CO" altLang="zh-TW" sz="2000" dirty="0" smtClean="0"/>
              <a:t>del </a:t>
            </a:r>
            <a:r>
              <a:rPr lang="es-CO" altLang="zh-TW" sz="2000" dirty="0"/>
              <a:t>extractor de características</a:t>
            </a:r>
            <a:r>
              <a:rPr lang="cs-CZ" altLang="zh-TW" sz="2000" dirty="0" smtClean="0"/>
              <a:t>.</a:t>
            </a:r>
            <a:r>
              <a:rPr lang="cs-CZ" altLang="zh-TW" dirty="0" smtClean="0"/>
              <a:t> </a:t>
            </a:r>
            <a:endParaRPr lang="es-CO" altLang="zh-TW" dirty="0" smtClean="0"/>
          </a:p>
          <a:p>
            <a:pPr>
              <a:spcBef>
                <a:spcPct val="50000"/>
              </a:spcBef>
            </a:pPr>
            <a:r>
              <a:rPr lang="es-CO" altLang="zh-TW" sz="2000" b="1" dirty="0"/>
              <a:t>Métodos supervisados: </a:t>
            </a:r>
            <a:r>
              <a:rPr lang="es-CO" altLang="zh-TW" sz="2000" dirty="0"/>
              <a:t>la función objetivo es un criterio de separabilidad (</a:t>
            </a:r>
            <a:r>
              <a:rPr lang="es-CO" altLang="zh-TW" sz="2000" dirty="0" err="1"/>
              <a:t>discriminabilidad</a:t>
            </a:r>
            <a:r>
              <a:rPr lang="es-CO" altLang="zh-TW" sz="2000" dirty="0"/>
              <a:t>) de ejemplos etiquetados, por ejemplo, análisis de discriminación lineal (LDA).</a:t>
            </a:r>
          </a:p>
          <a:p>
            <a:pPr>
              <a:spcBef>
                <a:spcPct val="50000"/>
              </a:spcBef>
            </a:pPr>
            <a:r>
              <a:rPr lang="es-CO" altLang="zh-TW" sz="2000" b="1" dirty="0"/>
              <a:t>Métodos no supervisados: </a:t>
            </a:r>
            <a:r>
              <a:rPr lang="es-CO" altLang="zh-TW" sz="2000" dirty="0"/>
              <a:t>se busca una representación dimensional más baja que conserve las características importantes de los datos de entrada, por ejemplo, análisis de componentes principales (PCA).</a:t>
            </a:r>
            <a:endParaRPr lang="cs-CZ" altLang="zh-TW" sz="2000" dirty="0"/>
          </a:p>
        </p:txBody>
      </p:sp>
      <p:graphicFrame>
        <p:nvGraphicFramePr>
          <p:cNvPr id="18463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799416"/>
              </p:ext>
            </p:extLst>
          </p:nvPr>
        </p:nvGraphicFramePr>
        <p:xfrm>
          <a:off x="9873622" y="3903260"/>
          <a:ext cx="5381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5" name="Rovnice" r:id="rId17" imgW="304536" imgH="203024" progId="Equation.3">
                  <p:embed/>
                </p:oleObj>
              </mc:Choice>
              <mc:Fallback>
                <p:oleObj name="Rovnice" r:id="rId17" imgW="304536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3622" y="3903260"/>
                        <a:ext cx="5381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Datos Organizados</a:t>
            </a:r>
            <a:endParaRPr lang="en-GB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99" y="1495371"/>
            <a:ext cx="918095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Datos Organizados</a:t>
            </a:r>
            <a:endParaRPr lang="en-GB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99" y="1495371"/>
            <a:ext cx="9180952" cy="36761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99" y="1495371"/>
            <a:ext cx="918095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Datos Organizados</a:t>
            </a:r>
            <a:endParaRPr lang="en-GB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99" y="1495371"/>
            <a:ext cx="9180952" cy="36761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99" y="1495371"/>
            <a:ext cx="9180952" cy="36761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99" y="1495371"/>
            <a:ext cx="918095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Datos </a:t>
            </a:r>
            <a:r>
              <a:rPr lang="es-CO" b="1" dirty="0" smtClean="0"/>
              <a:t>Organizados </a:t>
            </a:r>
            <a:r>
              <a:rPr lang="es-CO" sz="2800" b="1" dirty="0" smtClean="0"/>
              <a:t>(comando </a:t>
            </a:r>
            <a:r>
              <a:rPr lang="es-CO" sz="2800" b="1" dirty="0" err="1" smtClean="0"/>
              <a:t>shape</a:t>
            </a:r>
            <a:r>
              <a:rPr lang="es-CO" sz="2800" b="1" dirty="0" smtClean="0"/>
              <a:t>)</a:t>
            </a:r>
            <a:endParaRPr lang="en-GB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42" y="963109"/>
            <a:ext cx="9180952" cy="36761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6469"/>
            <a:ext cx="12192000" cy="18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3609" y="1698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 smtClean="0"/>
              <a:t>Cuando Utilizamos Reducción de Características</a:t>
            </a:r>
            <a:endParaRPr lang="en-GB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24" y="1590905"/>
            <a:ext cx="918095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Datos </a:t>
            </a:r>
            <a:r>
              <a:rPr lang="es-CO" b="1" dirty="0" smtClean="0"/>
              <a:t>Organizados </a:t>
            </a:r>
            <a:r>
              <a:rPr lang="es-CO" sz="2800" b="1" dirty="0" smtClean="0"/>
              <a:t>(comando describe())</a:t>
            </a:r>
            <a:endParaRPr lang="en-GB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2" y="1129297"/>
            <a:ext cx="5355837" cy="38986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0456"/>
            <a:ext cx="12192000" cy="12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Datos </a:t>
            </a:r>
            <a:r>
              <a:rPr lang="es-CO" b="1" dirty="0" smtClean="0"/>
              <a:t>Organizados </a:t>
            </a:r>
            <a:r>
              <a:rPr lang="es-CO" sz="2800" b="1" dirty="0" smtClean="0"/>
              <a:t>(comando describe())</a:t>
            </a:r>
            <a:endParaRPr lang="en-GB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2" y="1129297"/>
            <a:ext cx="5355837" cy="38986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0456"/>
            <a:ext cx="12192000" cy="12275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147" y="1102001"/>
            <a:ext cx="1307760" cy="389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 smtClean="0"/>
              <a:t>Selección de Características</a:t>
            </a:r>
            <a:endParaRPr lang="en-GB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69353"/>
            <a:ext cx="12192000" cy="51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 smtClean="0"/>
              <a:t>Selección de Características</a:t>
            </a:r>
            <a:endParaRPr lang="en-GB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353"/>
            <a:ext cx="12192000" cy="51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07834" y="0"/>
            <a:ext cx="11865429" cy="714380"/>
          </a:xfrm>
        </p:spPr>
        <p:txBody>
          <a:bodyPr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sz="3200" b="1" dirty="0" smtClean="0">
                <a:latin typeface="Trebuchet MS" pitchFamily="34" charset="0"/>
              </a:rPr>
              <a:t>Contenido</a:t>
            </a:r>
            <a:endParaRPr lang="es-ES" sz="3200" b="1" dirty="0">
              <a:latin typeface="Trebuchet MS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-251054" y="5149130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983412" y="614718"/>
            <a:ext cx="9963509" cy="367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60000" indent="-360000">
              <a:spcAft>
                <a:spcPts val="1500"/>
              </a:spcAft>
              <a:buAutoNum type="arabicPeriod"/>
            </a:pPr>
            <a:r>
              <a:rPr lang="en-US" sz="2200" dirty="0" err="1" smtClean="0"/>
              <a:t>Generalidades</a:t>
            </a:r>
            <a:endParaRPr lang="en-US" sz="2200" dirty="0" smtClean="0"/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dirty="0"/>
              <a:t>Por qué la Reducción de la </a:t>
            </a:r>
            <a:r>
              <a:rPr lang="es-CO" sz="2200" dirty="0" err="1"/>
              <a:t>Dimensionalidad</a:t>
            </a:r>
            <a:r>
              <a:rPr lang="es-CO" sz="2200" dirty="0"/>
              <a:t> ?</a:t>
            </a:r>
          </a:p>
          <a:p>
            <a:pPr marL="360000" indent="-360000">
              <a:spcAft>
                <a:spcPts val="1500"/>
              </a:spcAft>
              <a:buAutoNum type="arabicPeriod"/>
            </a:pPr>
            <a:r>
              <a:rPr lang="en-GB" sz="2200" dirty="0" err="1" smtClean="0"/>
              <a:t>Principales</a:t>
            </a:r>
            <a:r>
              <a:rPr lang="en-GB" sz="2200" dirty="0" smtClean="0"/>
              <a:t> </a:t>
            </a:r>
            <a:r>
              <a:rPr lang="en-GB" sz="2200" dirty="0" err="1" smtClean="0"/>
              <a:t>técnicas</a:t>
            </a:r>
            <a:r>
              <a:rPr lang="en-GB" sz="2200" dirty="0" smtClean="0"/>
              <a:t> de </a:t>
            </a:r>
            <a:r>
              <a:rPr lang="en-GB" sz="2200" dirty="0" err="1" smtClean="0"/>
              <a:t>reducción</a:t>
            </a:r>
            <a:r>
              <a:rPr lang="en-GB" sz="2200" dirty="0" smtClean="0"/>
              <a:t> de la </a:t>
            </a:r>
            <a:r>
              <a:rPr lang="en-GB" sz="2200" dirty="0" err="1" smtClean="0"/>
              <a:t>dimensionalidad</a:t>
            </a:r>
            <a:endParaRPr lang="en-GB" sz="2200" dirty="0" smtClean="0"/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smtClean="0"/>
              <a:t>Selección de </a:t>
            </a:r>
            <a:r>
              <a:rPr lang="es-CO" sz="2200" dirty="0" err="1" smtClean="0"/>
              <a:t>Caracterísitcas</a:t>
            </a:r>
            <a:endParaRPr lang="es-CO" sz="2200" dirty="0" smtClean="0"/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smtClean="0"/>
              <a:t>Extracción de Características</a:t>
            </a:r>
            <a:endParaRPr lang="en-GB" sz="2200" dirty="0" smtClean="0"/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dirty="0" smtClean="0"/>
              <a:t>Reducción de la </a:t>
            </a:r>
            <a:r>
              <a:rPr lang="es-CO" sz="2200" dirty="0" err="1" smtClean="0"/>
              <a:t>dimensionalidad</a:t>
            </a:r>
            <a:r>
              <a:rPr lang="es-CO" sz="2200" dirty="0" smtClean="0"/>
              <a:t> en Python</a:t>
            </a:r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r>
              <a:rPr lang="es-CO" sz="2200" dirty="0"/>
              <a:t>Selección Vs Extracción</a:t>
            </a:r>
            <a:endParaRPr lang="es-CO" sz="2200" dirty="0" smtClean="0"/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dirty="0" smtClean="0"/>
              <a:t>t-SNE</a:t>
            </a:r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b="1" dirty="0" err="1" smtClean="0"/>
              <a:t>Lab</a:t>
            </a:r>
            <a:r>
              <a:rPr lang="es-CO" sz="2200" b="1" dirty="0" smtClean="0"/>
              <a:t> 1 </a:t>
            </a:r>
            <a:r>
              <a:rPr lang="es-CO" sz="2200" b="1" dirty="0" smtClean="0">
                <a:sym typeface="Wingdings" panose="05000000000000000000" pitchFamily="2" charset="2"/>
              </a:rPr>
              <a:t></a:t>
            </a:r>
            <a:endParaRPr lang="es-CO" sz="2200" b="1" dirty="0" smtClean="0"/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dirty="0" smtClean="0"/>
              <a:t>La Maldición de la </a:t>
            </a:r>
            <a:r>
              <a:rPr lang="es-CO" sz="2200" dirty="0" err="1" smtClean="0"/>
              <a:t>Dimensionalidad</a:t>
            </a:r>
            <a:r>
              <a:rPr lang="es-CO" sz="2200" dirty="0" smtClean="0"/>
              <a:t> (</a:t>
            </a:r>
            <a:r>
              <a:rPr lang="es-CO" sz="2200" dirty="0" err="1" smtClean="0"/>
              <a:t>The</a:t>
            </a:r>
            <a:r>
              <a:rPr lang="es-CO" sz="2200" dirty="0" smtClean="0"/>
              <a:t> curse of </a:t>
            </a:r>
            <a:r>
              <a:rPr lang="es-CO" sz="2200" dirty="0" err="1" smtClean="0"/>
              <a:t>dimensionality</a:t>
            </a:r>
            <a:r>
              <a:rPr lang="es-CO" sz="2200" dirty="0" smtClean="0"/>
              <a:t>)</a:t>
            </a:r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dirty="0" smtClean="0"/>
              <a:t>Correlación de Valores</a:t>
            </a:r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b="1" dirty="0" err="1" smtClean="0"/>
              <a:t>Lab</a:t>
            </a:r>
            <a:r>
              <a:rPr lang="es-CO" sz="2200" b="1" dirty="0" smtClean="0"/>
              <a:t> 2  </a:t>
            </a:r>
            <a:r>
              <a:rPr lang="es-CO" sz="2200" b="1" dirty="0" smtClean="0">
                <a:sym typeface="Wingdings" panose="05000000000000000000" pitchFamily="2" charset="2"/>
              </a:rPr>
              <a:t></a:t>
            </a:r>
            <a:endParaRPr lang="es-CO" sz="2200" b="1" dirty="0" smtClean="0"/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endParaRPr lang="es-CO" sz="2200" dirty="0" smtClean="0"/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endParaRPr lang="es-CO" sz="2200" dirty="0" smtClean="0"/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endParaRPr lang="es-CO" sz="2200" dirty="0" smtClean="0"/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endParaRPr lang="es-CO" sz="2200" dirty="0" smtClean="0"/>
          </a:p>
          <a:p>
            <a:pPr marL="360000" indent="-360000">
              <a:lnSpc>
                <a:spcPts val="3900"/>
              </a:lnSpc>
              <a:buAutoNum type="arabicPeriod"/>
            </a:pPr>
            <a:endParaRPr lang="en-GB" sz="2400" dirty="0" smtClean="0"/>
          </a:p>
          <a:p>
            <a:pPr marL="360000" indent="-360000">
              <a:lnSpc>
                <a:spcPts val="3900"/>
              </a:lnSpc>
              <a:buAutoNum type="arabicPeriod"/>
            </a:pPr>
            <a:endParaRPr lang="es-CO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869E41-3309-4E96-BD71-ECF58D4617B9}" type="slidenum">
              <a:rPr lang="en-US" altLang="es-ES" smtClean="0"/>
              <a:pPr/>
              <a:t>3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541751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Selección de Características a partir del análisis de los datos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64342"/>
            <a:ext cx="12192000" cy="51750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486400" y="1972019"/>
            <a:ext cx="870333" cy="947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/>
          <p:cNvSpPr/>
          <p:nvPr/>
        </p:nvSpPr>
        <p:spPr>
          <a:xfrm>
            <a:off x="4230477" y="3183875"/>
            <a:ext cx="870333" cy="947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394"/>
            <a:ext cx="12192000" cy="50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7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Selección de Características a partir del análisis de los datos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64342"/>
            <a:ext cx="12192000" cy="51750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486400" y="1972019"/>
            <a:ext cx="870333" cy="947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/>
          <p:cNvSpPr/>
          <p:nvPr/>
        </p:nvSpPr>
        <p:spPr>
          <a:xfrm>
            <a:off x="4230477" y="3183875"/>
            <a:ext cx="870333" cy="947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394"/>
            <a:ext cx="12192000" cy="50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13" y="1027906"/>
            <a:ext cx="8811353" cy="5149388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63557" y="0"/>
            <a:ext cx="5453349" cy="1079653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Selección de Características</a:t>
            </a:r>
            <a:endParaRPr lang="en-GB" sz="3600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63557" y="3132122"/>
            <a:ext cx="5453349" cy="1079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Extracción de Características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7374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a partir del análisis de los datos</a:t>
            </a:r>
            <a:endParaRPr lang="en-GB" sz="36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6" y="909908"/>
            <a:ext cx="5863624" cy="56120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886" y="2645796"/>
            <a:ext cx="4476190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Como hacemos para visualizar datos multidimensionales?</a:t>
            </a:r>
            <a:endParaRPr lang="en-GB" sz="36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7" y="1079653"/>
            <a:ext cx="8390752" cy="41246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36" y="2055072"/>
            <a:ext cx="6404386" cy="4640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0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298" name="TextBox 5"/>
          <p:cNvSpPr txBox="1">
            <a:spLocks noChangeArrowheads="1"/>
          </p:cNvSpPr>
          <p:nvPr/>
        </p:nvSpPr>
        <p:spPr bwMode="auto">
          <a:xfrm>
            <a:off x="398033" y="41765"/>
            <a:ext cx="11615153" cy="522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66" b="1" dirty="0" smtClean="0">
                <a:latin typeface="Calibri" panose="020F0502020204030204" pitchFamily="34" charset="0"/>
              </a:rPr>
              <a:t>t-SNE </a:t>
            </a:r>
            <a:r>
              <a:rPr lang="en-US" altLang="en-US" sz="3266" dirty="0" err="1" smtClean="0">
                <a:latin typeface="Calibri" panose="020F0502020204030204" pitchFamily="34" charset="0"/>
              </a:rPr>
              <a:t>resulta</a:t>
            </a:r>
            <a:r>
              <a:rPr lang="en-US" altLang="en-US" sz="3266" dirty="0" smtClean="0">
                <a:latin typeface="Calibri" panose="020F0502020204030204" pitchFamily="34" charset="0"/>
              </a:rPr>
              <a:t> ideal para </a:t>
            </a:r>
            <a:r>
              <a:rPr lang="en-US" altLang="en-US" sz="3266" dirty="0" err="1" smtClean="0">
                <a:latin typeface="Calibri" panose="020F0502020204030204" pitchFamily="34" charset="0"/>
              </a:rPr>
              <a:t>visualizar</a:t>
            </a:r>
            <a:r>
              <a:rPr lang="en-US" altLang="en-US" sz="3266" dirty="0" smtClean="0">
                <a:latin typeface="Calibri" panose="020F0502020204030204" pitchFamily="34" charset="0"/>
              </a:rPr>
              <a:t> </a:t>
            </a:r>
            <a:r>
              <a:rPr lang="en-US" altLang="en-US" sz="3266" dirty="0" err="1" smtClean="0">
                <a:latin typeface="Calibri" panose="020F0502020204030204" pitchFamily="34" charset="0"/>
              </a:rPr>
              <a:t>datos</a:t>
            </a:r>
            <a:r>
              <a:rPr lang="en-US" altLang="en-US" sz="3266" dirty="0" smtClean="0">
                <a:latin typeface="Calibri" panose="020F0502020204030204" pitchFamily="34" charset="0"/>
              </a:rPr>
              <a:t> </a:t>
            </a:r>
            <a:r>
              <a:rPr lang="en-US" altLang="en-US" sz="3266" dirty="0" err="1" smtClean="0">
                <a:latin typeface="Calibri" panose="020F0502020204030204" pitchFamily="34" charset="0"/>
              </a:rPr>
              <a:t>en</a:t>
            </a:r>
            <a:r>
              <a:rPr lang="en-US" altLang="en-US" sz="3266" dirty="0" smtClean="0">
                <a:latin typeface="Calibri" panose="020F0502020204030204" pitchFamily="34" charset="0"/>
              </a:rPr>
              <a:t> 2D o 3D</a:t>
            </a:r>
            <a:endParaRPr lang="en-US" altLang="en-US" sz="3266" dirty="0">
              <a:latin typeface="Calibri" panose="020F0502020204030204" pitchFamily="34" charset="0"/>
            </a:endParaRPr>
          </a:p>
          <a:p>
            <a:pPr algn="ctr"/>
            <a:r>
              <a:rPr lang="en-US" altLang="en-US" sz="3266" b="1" dirty="0">
                <a:latin typeface="Calibri" panose="020F0502020204030204" pitchFamily="34" charset="0"/>
              </a:rPr>
              <a:t>= </a:t>
            </a:r>
            <a:r>
              <a:rPr lang="en-US" altLang="en-US" sz="3266" i="1" dirty="0">
                <a:latin typeface="Calibri" panose="020F0502020204030204" pitchFamily="34" charset="0"/>
              </a:rPr>
              <a:t>t-distributed stochastic neighbor </a:t>
            </a:r>
            <a:r>
              <a:rPr lang="en-US" altLang="en-US" sz="3266" i="1" dirty="0" smtClean="0">
                <a:latin typeface="Calibri" panose="020F0502020204030204" pitchFamily="34" charset="0"/>
              </a:rPr>
              <a:t>embedding</a:t>
            </a:r>
            <a:br>
              <a:rPr lang="en-US" altLang="en-US" sz="3266" i="1" dirty="0" smtClean="0">
                <a:latin typeface="Calibri" panose="020F0502020204030204" pitchFamily="34" charset="0"/>
              </a:rPr>
            </a:br>
            <a:r>
              <a:rPr lang="en-US" altLang="en-US" i="1" dirty="0" smtClean="0">
                <a:latin typeface="Calibri" panose="020F0502020204030204" pitchFamily="34" charset="0"/>
              </a:rPr>
              <a:t>(</a:t>
            </a:r>
            <a:r>
              <a:rPr lang="es-CO" altLang="en-US" i="1" dirty="0">
                <a:latin typeface="Calibri" panose="020F0502020204030204" pitchFamily="34" charset="0"/>
              </a:rPr>
              <a:t>incrustación vecina estocástica distribuida en t</a:t>
            </a:r>
            <a:r>
              <a:rPr lang="en-US" altLang="en-US" i="1" dirty="0" smtClean="0">
                <a:latin typeface="Calibri" panose="020F0502020204030204" pitchFamily="34" charset="0"/>
              </a:rPr>
              <a:t>) </a:t>
            </a:r>
            <a:r>
              <a:rPr lang="en-US" altLang="en-US" b="1" i="1" dirty="0" smtClean="0">
                <a:latin typeface="Calibri" panose="020F0502020204030204" pitchFamily="34" charset="0"/>
              </a:rPr>
              <a:t> </a:t>
            </a:r>
            <a:endParaRPr lang="en-US" altLang="en-US" b="1" i="1" dirty="0">
              <a:latin typeface="Calibri" panose="020F0502020204030204" pitchFamily="34" charset="0"/>
            </a:endParaRPr>
          </a:p>
          <a:p>
            <a:endParaRPr lang="en-US" altLang="en-US" sz="3266" dirty="0">
              <a:latin typeface="Calibri" panose="020F0502020204030204" pitchFamily="34" charset="0"/>
            </a:endParaRPr>
          </a:p>
          <a:p>
            <a:r>
              <a:rPr lang="en-US" altLang="en-US" sz="2177" dirty="0">
                <a:latin typeface="Calibri" panose="020F0502020204030204" pitchFamily="34" charset="0"/>
              </a:rPr>
              <a:t>t-SNE </a:t>
            </a:r>
            <a:r>
              <a:rPr lang="es-CO" altLang="en-US" sz="2177" dirty="0">
                <a:latin typeface="Calibri" panose="020F0502020204030204" pitchFamily="34" charset="0"/>
              </a:rPr>
              <a:t> intenta reproducir vecindades de datos de alta D en una imagen 2D o 3D mediante</a:t>
            </a:r>
            <a:r>
              <a:rPr lang="es-CO" altLang="en-US" sz="2177" dirty="0" smtClean="0">
                <a:latin typeface="Calibri" panose="020F0502020204030204" pitchFamily="34" charset="0"/>
              </a:rPr>
              <a:t>:</a:t>
            </a:r>
            <a:endParaRPr lang="en-US" altLang="en-US" sz="2177" dirty="0">
              <a:latin typeface="Calibri" panose="020F0502020204030204" pitchFamily="34" charset="0"/>
            </a:endParaRPr>
          </a:p>
          <a:p>
            <a:endParaRPr lang="en-US" altLang="en-US" sz="2177" dirty="0">
              <a:latin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s-CO" altLang="en-US" sz="2177" dirty="0" smtClean="0">
                <a:latin typeface="Calibri" panose="020F0502020204030204" pitchFamily="34" charset="0"/>
              </a:rPr>
              <a:t>Definir </a:t>
            </a:r>
            <a:r>
              <a:rPr lang="es-CO" altLang="en-US" sz="2177" dirty="0">
                <a:latin typeface="Calibri" panose="020F0502020204030204" pitchFamily="34" charset="0"/>
              </a:rPr>
              <a:t>una distribución de probabilidad sobre pares de objetos de alta D tal </a:t>
            </a:r>
            <a:r>
              <a:rPr lang="es-CO" altLang="en-US" sz="2177" dirty="0" smtClean="0">
                <a:latin typeface="Calibri" panose="020F0502020204030204" pitchFamily="34" charset="0"/>
              </a:rPr>
              <a:t>que los </a:t>
            </a:r>
            <a:r>
              <a:rPr lang="es-CO" altLang="en-US" sz="2177" dirty="0">
                <a:latin typeface="Calibri" panose="020F0502020204030204" pitchFamily="34" charset="0"/>
              </a:rPr>
              <a:t>objetos "similares" tienen una alta probabilidad de ser recogidos, mientras que "</a:t>
            </a:r>
            <a:r>
              <a:rPr lang="es-CO" altLang="en-US" sz="2177" dirty="0" smtClean="0">
                <a:latin typeface="Calibri" panose="020F0502020204030204" pitchFamily="34" charset="0"/>
              </a:rPr>
              <a:t>diferentes“ los </a:t>
            </a:r>
            <a:r>
              <a:rPr lang="es-CO" altLang="en-US" sz="2177" dirty="0">
                <a:latin typeface="Calibri" panose="020F0502020204030204" pitchFamily="34" charset="0"/>
              </a:rPr>
              <a:t>objetos tienen una probabilidad extremadamente pequeña de ser </a:t>
            </a:r>
            <a:r>
              <a:rPr lang="es-CO" altLang="en-US" sz="2177" dirty="0" smtClean="0">
                <a:latin typeface="Calibri" panose="020F0502020204030204" pitchFamily="34" charset="0"/>
              </a:rPr>
              <a:t>recogidos.</a:t>
            </a:r>
          </a:p>
          <a:p>
            <a:pPr marL="457200" indent="-457200">
              <a:buAutoNum type="arabicPeriod"/>
            </a:pPr>
            <a:r>
              <a:rPr lang="es-CO" altLang="en-US" sz="2177" dirty="0" smtClean="0">
                <a:latin typeface="Calibri" panose="020F0502020204030204" pitchFamily="34" charset="0"/>
              </a:rPr>
              <a:t>Definir </a:t>
            </a:r>
            <a:r>
              <a:rPr lang="es-CO" altLang="en-US" sz="2177" dirty="0">
                <a:latin typeface="Calibri" panose="020F0502020204030204" pitchFamily="34" charset="0"/>
              </a:rPr>
              <a:t>una distribución de probabilidad similar sobre los puntos en el mapa de </a:t>
            </a:r>
            <a:r>
              <a:rPr lang="es-CO" altLang="en-US" sz="2177" dirty="0" err="1" smtClean="0">
                <a:latin typeface="Calibri" panose="020F0502020204030204" pitchFamily="34" charset="0"/>
              </a:rPr>
              <a:t>dimensionalidad</a:t>
            </a:r>
            <a:r>
              <a:rPr lang="es-CO" altLang="en-US" sz="2177" dirty="0" smtClean="0">
                <a:latin typeface="Calibri" panose="020F0502020204030204" pitchFamily="34" charset="0"/>
              </a:rPr>
              <a:t> reducida.</a:t>
            </a:r>
          </a:p>
          <a:p>
            <a:pPr marL="457200" indent="-457200">
              <a:buAutoNum type="arabicPeriod"/>
            </a:pPr>
            <a:r>
              <a:rPr lang="es-CO" altLang="en-US" sz="2177" dirty="0" smtClean="0">
                <a:latin typeface="Calibri" panose="020F0502020204030204" pitchFamily="34" charset="0"/>
              </a:rPr>
              <a:t>Minimizando </a:t>
            </a:r>
            <a:r>
              <a:rPr lang="es-CO" altLang="en-US" sz="2177" dirty="0">
                <a:latin typeface="Calibri" panose="020F0502020204030204" pitchFamily="34" charset="0"/>
              </a:rPr>
              <a:t>la divergencia </a:t>
            </a:r>
            <a:r>
              <a:rPr lang="es-CO" altLang="en-US" sz="2177" dirty="0" err="1">
                <a:latin typeface="Calibri" panose="020F0502020204030204" pitchFamily="34" charset="0"/>
              </a:rPr>
              <a:t>Kullback-Leibler</a:t>
            </a:r>
            <a:r>
              <a:rPr lang="es-CO" altLang="en-US" sz="2177" dirty="0">
                <a:latin typeface="Calibri" panose="020F0502020204030204" pitchFamily="34" charset="0"/>
              </a:rPr>
              <a:t> entre las dos </a:t>
            </a:r>
            <a:r>
              <a:rPr lang="es-CO" altLang="en-US" sz="2177" dirty="0" smtClean="0">
                <a:latin typeface="Calibri" panose="020F0502020204030204" pitchFamily="34" charset="0"/>
              </a:rPr>
              <a:t>distribuciones variando </a:t>
            </a:r>
            <a:r>
              <a:rPr lang="es-CO" altLang="en-US" sz="2177" dirty="0">
                <a:latin typeface="Calibri" panose="020F0502020204030204" pitchFamily="34" charset="0"/>
              </a:rPr>
              <a:t>las ubicaciones de los puntos en el mapa de baja D, es </a:t>
            </a:r>
            <a:r>
              <a:rPr lang="es-CO" altLang="en-US" sz="2177" dirty="0" smtClean="0">
                <a:latin typeface="Calibri" panose="020F0502020204030204" pitchFamily="34" charset="0"/>
              </a:rPr>
              <a:t>decir</a:t>
            </a:r>
            <a:br>
              <a:rPr lang="es-CO" altLang="en-US" sz="2177" dirty="0" smtClean="0">
                <a:latin typeface="Calibri" panose="020F0502020204030204" pitchFamily="34" charset="0"/>
              </a:rPr>
            </a:br>
            <a:r>
              <a:rPr lang="en-US" altLang="en-US" sz="2177" dirty="0">
                <a:latin typeface="Calibri" panose="020F0502020204030204" pitchFamily="34" charset="0"/>
              </a:rPr>
              <a:t>		</a:t>
            </a:r>
            <a:r>
              <a:rPr lang="en-US" altLang="en-US" sz="2177" dirty="0" err="1" smtClean="0">
                <a:latin typeface="Calibri" panose="020F0502020204030204" pitchFamily="34" charset="0"/>
              </a:rPr>
              <a:t>minimizar</a:t>
            </a:r>
            <a:r>
              <a:rPr lang="en-US" altLang="en-US" sz="2177" dirty="0" smtClean="0">
                <a:latin typeface="Calibri" panose="020F0502020204030204" pitchFamily="34" charset="0"/>
              </a:rPr>
              <a:t>:</a:t>
            </a:r>
            <a:endParaRPr lang="en-US" altLang="en-US" sz="2177" dirty="0">
              <a:latin typeface="Calibri" panose="020F0502020204030204" pitchFamily="34" charset="0"/>
            </a:endParaRPr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6956816" y="6122261"/>
            <a:ext cx="5056370" cy="48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en-US" sz="1270" dirty="0">
                <a:latin typeface="Calibri" panose="020F0502020204030204" pitchFamily="34" charset="0"/>
              </a:rPr>
              <a:t>van der </a:t>
            </a:r>
            <a:r>
              <a:rPr lang="en-US" altLang="en-US" sz="1270" dirty="0" err="1">
                <a:latin typeface="Calibri" panose="020F0502020204030204" pitchFamily="34" charset="0"/>
              </a:rPr>
              <a:t>Maaten</a:t>
            </a:r>
            <a:r>
              <a:rPr lang="en-US" altLang="en-US" sz="1270" dirty="0">
                <a:latin typeface="Calibri" panose="020F0502020204030204" pitchFamily="34" charset="0"/>
              </a:rPr>
              <a:t> &amp; Hinton, Visualizing High-Dimensional Data Using t-SNE.</a:t>
            </a:r>
          </a:p>
          <a:p>
            <a:pPr algn="r"/>
            <a:r>
              <a:rPr lang="en-US" altLang="en-US" sz="1270" i="1" dirty="0">
                <a:latin typeface="Calibri" panose="020F0502020204030204" pitchFamily="34" charset="0"/>
              </a:rPr>
              <a:t>Journal of Machine Learning Research </a:t>
            </a:r>
            <a:r>
              <a:rPr lang="en-US" altLang="en-US" sz="1270" b="1" dirty="0">
                <a:latin typeface="Calibri" panose="020F0502020204030204" pitchFamily="34" charset="0"/>
              </a:rPr>
              <a:t>9</a:t>
            </a:r>
            <a:r>
              <a:rPr lang="en-US" altLang="en-US" sz="1270" dirty="0">
                <a:latin typeface="Calibri" panose="020F0502020204030204" pitchFamily="34" charset="0"/>
              </a:rPr>
              <a:t>: 2579–2605 (Nov 2008)</a:t>
            </a:r>
          </a:p>
        </p:txBody>
      </p:sp>
      <p:sp>
        <p:nvSpPr>
          <p:cNvPr id="55300" name="AutoShape 2" descr="{\displaystyle KL(P||Q)=\sum _{i\neq j}p_{ij}\log {\frac {p_{ij}}{q_{ij}}}}"/>
          <p:cNvSpPr>
            <a:spLocks noChangeAspect="1" noChangeArrowheads="1"/>
          </p:cNvSpPr>
          <p:nvPr/>
        </p:nvSpPr>
        <p:spPr bwMode="auto">
          <a:xfrm>
            <a:off x="1664655" y="-120972"/>
            <a:ext cx="276509" cy="27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33"/>
          </a:p>
        </p:txBody>
      </p:sp>
      <p:sp>
        <p:nvSpPr>
          <p:cNvPr id="55301" name="AutoShape 4" descr="{\displaystyle KL(P||Q)=\sum _{i\neq j}p_{ij}\log {\frac {p_{ij}}{q_{ij}}}}"/>
          <p:cNvSpPr>
            <a:spLocks noChangeAspect="1" noChangeArrowheads="1"/>
          </p:cNvSpPr>
          <p:nvPr/>
        </p:nvSpPr>
        <p:spPr bwMode="auto">
          <a:xfrm>
            <a:off x="1802910" y="17282"/>
            <a:ext cx="276509" cy="27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33"/>
          </a:p>
        </p:txBody>
      </p:sp>
      <p:grpSp>
        <p:nvGrpSpPr>
          <p:cNvPr id="2" name="Grupo 1"/>
          <p:cNvGrpSpPr/>
          <p:nvPr/>
        </p:nvGrpSpPr>
        <p:grpSpPr>
          <a:xfrm>
            <a:off x="2633170" y="5135492"/>
            <a:ext cx="9116073" cy="1245155"/>
            <a:chOff x="2622412" y="4768341"/>
            <a:chExt cx="9116073" cy="1245155"/>
          </a:xfrm>
        </p:grpSpPr>
        <p:pic>
          <p:nvPicPr>
            <p:cNvPr id="55302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5874" y="4866272"/>
              <a:ext cx="1728181" cy="803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303" name="TextBox 6"/>
            <p:cNvSpPr txBox="1">
              <a:spLocks noChangeArrowheads="1"/>
            </p:cNvSpPr>
            <p:nvPr/>
          </p:nvSpPr>
          <p:spPr bwMode="auto">
            <a:xfrm>
              <a:off x="5616488" y="4768341"/>
              <a:ext cx="6121997" cy="343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33" dirty="0" err="1" smtClean="0">
                  <a:solidFill>
                    <a:srgbClr val="FF0000"/>
                  </a:solidFill>
                </a:rPr>
                <a:t>Probabilidad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de que </a:t>
              </a:r>
              <a:r>
                <a:rPr lang="en-US" altLang="en-US" sz="1633" i="1" dirty="0" err="1" smtClean="0">
                  <a:solidFill>
                    <a:srgbClr val="FF0000"/>
                  </a:solidFill>
                </a:rPr>
                <a:t>i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y </a:t>
              </a:r>
              <a:r>
                <a:rPr lang="en-US" altLang="en-US" sz="1633" i="1" dirty="0">
                  <a:solidFill>
                    <a:srgbClr val="FF0000"/>
                  </a:solidFill>
                </a:rPr>
                <a:t>j</a:t>
              </a:r>
              <a:r>
                <a:rPr lang="en-US" altLang="en-US" sz="1633" dirty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sean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cercanos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en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el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espacio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multidimensional</a:t>
              </a:r>
              <a:endParaRPr lang="en-US" altLang="en-US" sz="1633" dirty="0">
                <a:solidFill>
                  <a:srgbClr val="FF0000"/>
                </a:solidFill>
              </a:endParaRPr>
            </a:p>
          </p:txBody>
        </p:sp>
        <p:sp>
          <p:nvSpPr>
            <p:cNvPr id="55304" name="TextBox 8"/>
            <p:cNvSpPr txBox="1">
              <a:spLocks noChangeArrowheads="1"/>
            </p:cNvSpPr>
            <p:nvPr/>
          </p:nvSpPr>
          <p:spPr bwMode="auto">
            <a:xfrm>
              <a:off x="5616487" y="5281035"/>
              <a:ext cx="5439566" cy="343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33" dirty="0" err="1" smtClean="0">
                  <a:solidFill>
                    <a:srgbClr val="FF0000"/>
                  </a:solidFill>
                </a:rPr>
                <a:t>Probabilidad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de que </a:t>
              </a:r>
              <a:r>
                <a:rPr lang="en-US" altLang="en-US" sz="1633" i="1" dirty="0" err="1" smtClean="0">
                  <a:solidFill>
                    <a:srgbClr val="FF0000"/>
                  </a:solidFill>
                </a:rPr>
                <a:t>i</a:t>
              </a:r>
              <a:r>
                <a:rPr lang="en-US" altLang="en-US" sz="1633" i="1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y </a:t>
              </a:r>
              <a:r>
                <a:rPr lang="en-US" altLang="en-US" sz="1633" i="1" dirty="0" smtClean="0">
                  <a:solidFill>
                    <a:srgbClr val="FF0000"/>
                  </a:solidFill>
                </a:rPr>
                <a:t>j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sean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cercanos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en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el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espacio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reducido</a:t>
              </a:r>
              <a:endParaRPr lang="en-US" altLang="en-US" sz="1633" dirty="0">
                <a:solidFill>
                  <a:srgbClr val="FF0000"/>
                </a:solidFill>
              </a:endParaRPr>
            </a:p>
          </p:txBody>
        </p:sp>
        <p:cxnSp>
          <p:nvCxnSpPr>
            <p:cNvPr id="55305" name="Straight Arrow Connector 9"/>
            <p:cNvCxnSpPr>
              <a:cxnSpLocks noChangeShapeType="1"/>
            </p:cNvCxnSpPr>
            <p:nvPr/>
          </p:nvCxnSpPr>
          <p:spPr bwMode="auto">
            <a:xfrm flipH="1">
              <a:off x="5314056" y="4945480"/>
              <a:ext cx="302432" cy="116653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55306" name="Straight Arrow Connector 11"/>
            <p:cNvCxnSpPr>
              <a:cxnSpLocks noChangeShapeType="1"/>
            </p:cNvCxnSpPr>
            <p:nvPr/>
          </p:nvCxnSpPr>
          <p:spPr bwMode="auto">
            <a:xfrm flipH="1" flipV="1">
              <a:off x="5314056" y="5439452"/>
              <a:ext cx="329794" cy="17282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55307" name="TextBox 12"/>
            <p:cNvSpPr txBox="1">
              <a:spLocks noChangeArrowheads="1"/>
            </p:cNvSpPr>
            <p:nvPr/>
          </p:nvSpPr>
          <p:spPr bwMode="auto">
            <a:xfrm>
              <a:off x="2622412" y="5669876"/>
              <a:ext cx="2642903" cy="343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33" dirty="0" smtClean="0">
                  <a:solidFill>
                    <a:srgbClr val="FF0000"/>
                  </a:solidFill>
                </a:rPr>
                <a:t>Suma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sobre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todos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los</a:t>
              </a:r>
              <a:r>
                <a:rPr lang="en-US" altLang="en-US" sz="1633" dirty="0" smtClean="0">
                  <a:solidFill>
                    <a:srgbClr val="FF0000"/>
                  </a:solidFill>
                </a:rPr>
                <a:t> </a:t>
              </a:r>
              <a:r>
                <a:rPr lang="en-US" altLang="en-US" sz="1633" dirty="0" err="1" smtClean="0">
                  <a:solidFill>
                    <a:srgbClr val="FF0000"/>
                  </a:solidFill>
                </a:rPr>
                <a:t>puntos</a:t>
              </a:r>
              <a:endParaRPr lang="en-US" altLang="en-US" sz="1633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0" y="0"/>
            <a:ext cx="12192000" cy="10796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smtClean="0"/>
              <a:t>Como funciona T-SNE</a:t>
            </a:r>
            <a:endParaRPr lang="en-GB" sz="36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424"/>
            <a:ext cx="12192000" cy="59011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036"/>
            <a:ext cx="12192000" cy="59011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812"/>
            <a:ext cx="12192000" cy="59011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3200"/>
            <a:ext cx="12192000" cy="59011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6250"/>
            <a:ext cx="12192000" cy="59011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3648"/>
            <a:ext cx="12192000" cy="59011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6036"/>
            <a:ext cx="12192000" cy="59011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93648"/>
            <a:ext cx="12192000" cy="590115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76250"/>
            <a:ext cx="12192000" cy="590115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70811"/>
            <a:ext cx="12192000" cy="590115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79744"/>
            <a:ext cx="12192000" cy="590115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87862"/>
            <a:ext cx="12192000" cy="590115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476250"/>
            <a:ext cx="12192000" cy="590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9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0" y="0"/>
            <a:ext cx="12192000" cy="10796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smtClean="0"/>
              <a:t>Como funciona T-SNE</a:t>
            </a:r>
            <a:endParaRPr lang="en-GB" sz="36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" y="504086"/>
            <a:ext cx="12192000" cy="5901151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1" y="495768"/>
            <a:ext cx="12192000" cy="590115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81" y="482326"/>
            <a:ext cx="12192000" cy="590115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913" y="518183"/>
            <a:ext cx="12192000" cy="5901151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348" y="499090"/>
            <a:ext cx="12192000" cy="5901151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3258" y="487546"/>
            <a:ext cx="12192000" cy="5901151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0" y="539826"/>
            <a:ext cx="12192000" cy="5901151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64" y="493132"/>
            <a:ext cx="12192000" cy="5901151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229" y="502247"/>
            <a:ext cx="12192000" cy="5901151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517" y="486623"/>
            <a:ext cx="12192000" cy="59011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673" y="495556"/>
            <a:ext cx="12192000" cy="6847561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63" y="494025"/>
            <a:ext cx="12192000" cy="6467141"/>
          </a:xfrm>
          <a:prstGeom prst="rect">
            <a:avLst/>
          </a:prstGeom>
        </p:spPr>
      </p:pic>
      <p:grpSp>
        <p:nvGrpSpPr>
          <p:cNvPr id="37" name="Grupo 36"/>
          <p:cNvGrpSpPr/>
          <p:nvPr/>
        </p:nvGrpSpPr>
        <p:grpSpPr>
          <a:xfrm>
            <a:off x="-4936" y="528067"/>
            <a:ext cx="12192000" cy="6585950"/>
            <a:chOff x="265168" y="272050"/>
            <a:chExt cx="12192000" cy="658595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168" y="272050"/>
              <a:ext cx="12192000" cy="5901151"/>
            </a:xfrm>
            <a:prstGeom prst="rect">
              <a:avLst/>
            </a:prstGeom>
          </p:spPr>
        </p:pic>
        <p:sp>
          <p:nvSpPr>
            <p:cNvPr id="36" name="Rectángulo 35"/>
            <p:cNvSpPr/>
            <p:nvPr/>
          </p:nvSpPr>
          <p:spPr>
            <a:xfrm>
              <a:off x="9154758" y="6185647"/>
              <a:ext cx="1957891" cy="672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6755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49" y="512267"/>
            <a:ext cx="12192000" cy="5901151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" y="500241"/>
            <a:ext cx="12192000" cy="5901151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74" y="512266"/>
            <a:ext cx="12192000" cy="5901151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99" y="508265"/>
            <a:ext cx="12192000" cy="5901151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74" y="506444"/>
            <a:ext cx="12192000" cy="5901151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41" y="568376"/>
            <a:ext cx="12192000" cy="5901151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49" y="507311"/>
            <a:ext cx="12192000" cy="5901151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" y="496618"/>
            <a:ext cx="12192000" cy="5901151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0" y="0"/>
            <a:ext cx="12192000" cy="10796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smtClean="0"/>
              <a:t>Como funciona T-SNE</a:t>
            </a:r>
            <a:endParaRPr lang="en-GB" sz="36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135650" y="467239"/>
            <a:ext cx="12192000" cy="6390761"/>
            <a:chOff x="11457" y="476250"/>
            <a:chExt cx="12192000" cy="6390761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57" y="965860"/>
              <a:ext cx="12192000" cy="590115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3860800" y="476250"/>
              <a:ext cx="2857500" cy="781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7" name="Imagen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149" y="496618"/>
            <a:ext cx="12192000" cy="5901151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4" y="488813"/>
            <a:ext cx="12192000" cy="5901151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4006" y="494715"/>
            <a:ext cx="12192000" cy="5901151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01" y="497988"/>
            <a:ext cx="12192000" cy="5901151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9277" y="524672"/>
            <a:ext cx="12192000" cy="590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193964"/>
            <a:ext cx="12192000" cy="8856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smtClean="0"/>
              <a:t>Laboratorio 1 </a:t>
            </a:r>
            <a:endParaRPr lang="en-GB" sz="3600" b="1" dirty="0"/>
          </a:p>
        </p:txBody>
      </p:sp>
      <p:pic>
        <p:nvPicPr>
          <p:cNvPr id="8194" name="Picture 2" descr="Image result for dexter laboratory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53467"/>
            <a:ext cx="4572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595418" y="1657685"/>
            <a:ext cx="2540000" cy="1750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/>
          <p:cNvSpPr/>
          <p:nvPr/>
        </p:nvSpPr>
        <p:spPr>
          <a:xfrm>
            <a:off x="2844800" y="863722"/>
            <a:ext cx="680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https://github.com/srobles05/CRP-2019S2</a:t>
            </a:r>
            <a:r>
              <a:rPr lang="en-GB" sz="2400" dirty="0" smtClean="0">
                <a:hlinkClick r:id="rId4"/>
              </a:rPr>
              <a:t>/</a:t>
            </a:r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182" y="1554683"/>
            <a:ext cx="8482767" cy="5035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/>
          <p:cNvSpPr/>
          <p:nvPr/>
        </p:nvSpPr>
        <p:spPr>
          <a:xfrm>
            <a:off x="8451228" y="269938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-apple-system"/>
              </a:rPr>
              <a:t>Labs-</a:t>
            </a:r>
            <a:r>
              <a:rPr lang="en-GB" b="1" dirty="0" err="1">
                <a:solidFill>
                  <a:srgbClr val="FF0000"/>
                </a:solidFill>
                <a:latin typeface="-apple-system"/>
              </a:rPr>
              <a:t>ExploracionMultiD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7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07834" y="0"/>
            <a:ext cx="11865429" cy="714380"/>
          </a:xfrm>
        </p:spPr>
        <p:txBody>
          <a:bodyPr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sz="3200" b="1" dirty="0" smtClean="0">
                <a:latin typeface="Trebuchet MS" pitchFamily="34" charset="0"/>
              </a:rPr>
              <a:t>Contenido</a:t>
            </a:r>
            <a:endParaRPr lang="es-ES" sz="3200" b="1" dirty="0">
              <a:latin typeface="Trebuchet MS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-251054" y="5149130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983412" y="614718"/>
            <a:ext cx="9963509" cy="367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>
              <a:spcAft>
                <a:spcPts val="1500"/>
              </a:spcAft>
              <a:buFont typeface="+mj-lt"/>
              <a:buAutoNum type="arabicPeriod" startAt="10"/>
            </a:pPr>
            <a:r>
              <a:rPr lang="es-CO" sz="2200" dirty="0" smtClean="0"/>
              <a:t>Regresión </a:t>
            </a:r>
            <a:r>
              <a:rPr lang="es-CO" sz="2200" dirty="0" smtClean="0"/>
              <a:t>Lineal</a:t>
            </a:r>
            <a:endParaRPr lang="es-CO" sz="2200" dirty="0"/>
          </a:p>
          <a:p>
            <a:pPr marL="360000" indent="-360000">
              <a:spcAft>
                <a:spcPts val="1500"/>
              </a:spcAft>
              <a:buAutoNum type="arabicPeriod" startAt="10"/>
            </a:pPr>
            <a:r>
              <a:rPr lang="en-GB" sz="2200" dirty="0" err="1" smtClean="0"/>
              <a:t>Regresión</a:t>
            </a:r>
            <a:r>
              <a:rPr lang="en-GB" sz="2200" dirty="0" smtClean="0"/>
              <a:t> </a:t>
            </a:r>
            <a:r>
              <a:rPr lang="en-GB" sz="2200" dirty="0" err="1" smtClean="0"/>
              <a:t>Logística</a:t>
            </a:r>
            <a:endParaRPr lang="en-GB" sz="2200" dirty="0" smtClean="0"/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smtClean="0"/>
              <a:t>RL para eliminación de Características</a:t>
            </a:r>
          </a:p>
          <a:p>
            <a:pPr marL="360000" indent="-360000">
              <a:spcAft>
                <a:spcPts val="1500"/>
              </a:spcAft>
              <a:buFontTx/>
              <a:buAutoNum type="arabicPeriod" startAt="10"/>
            </a:pPr>
            <a:r>
              <a:rPr lang="es-CO" sz="2200" dirty="0" smtClean="0"/>
              <a:t>Eliminación de Características hacia atrás</a:t>
            </a:r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smtClean="0"/>
              <a:t>RFE – </a:t>
            </a:r>
            <a:r>
              <a:rPr lang="es-CO" sz="2200" dirty="0" err="1" smtClean="0"/>
              <a:t>Recursive</a:t>
            </a:r>
            <a:r>
              <a:rPr lang="es-CO" sz="2200" dirty="0" smtClean="0"/>
              <a:t> </a:t>
            </a:r>
            <a:r>
              <a:rPr lang="es-CO" sz="2200" dirty="0" err="1" smtClean="0"/>
              <a:t>Feature</a:t>
            </a:r>
            <a:r>
              <a:rPr lang="es-CO" sz="2200" dirty="0" smtClean="0"/>
              <a:t> </a:t>
            </a:r>
            <a:r>
              <a:rPr lang="es-CO" sz="2200" dirty="0" err="1" smtClean="0"/>
              <a:t>Elimination</a:t>
            </a:r>
            <a:endParaRPr lang="es-CO" sz="2200" dirty="0" smtClean="0"/>
          </a:p>
          <a:p>
            <a:pPr marL="360000" indent="-360000">
              <a:spcAft>
                <a:spcPts val="1500"/>
              </a:spcAft>
              <a:buFontTx/>
              <a:buAutoNum type="arabicPeriod" startAt="10"/>
            </a:pPr>
            <a:r>
              <a:rPr lang="es-CO" sz="2200" dirty="0" smtClean="0"/>
              <a:t>Árboles </a:t>
            </a:r>
            <a:r>
              <a:rPr lang="es-CO" sz="2200" dirty="0"/>
              <a:t>de </a:t>
            </a:r>
            <a:r>
              <a:rPr lang="es-CO" sz="2200" dirty="0" smtClean="0"/>
              <a:t>Decisión</a:t>
            </a:r>
            <a:endParaRPr lang="es-CO" sz="2200" dirty="0"/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err="1" smtClean="0"/>
              <a:t>Random</a:t>
            </a:r>
            <a:r>
              <a:rPr lang="es-CO" sz="2200" dirty="0" smtClean="0"/>
              <a:t> </a:t>
            </a:r>
            <a:r>
              <a:rPr lang="es-CO" sz="2200" dirty="0" err="1" smtClean="0"/>
              <a:t>Forest</a:t>
            </a:r>
            <a:r>
              <a:rPr lang="es-CO" sz="2200" dirty="0" smtClean="0"/>
              <a:t> –Bosques Aleatorios</a:t>
            </a:r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err="1" smtClean="0"/>
              <a:t>Random</a:t>
            </a:r>
            <a:r>
              <a:rPr lang="es-CO" sz="2200" dirty="0" smtClean="0"/>
              <a:t> </a:t>
            </a:r>
            <a:r>
              <a:rPr lang="es-CO" sz="2200" dirty="0" err="1" smtClean="0"/>
              <a:t>Forest</a:t>
            </a:r>
            <a:r>
              <a:rPr lang="es-CO" sz="2200" dirty="0" smtClean="0"/>
              <a:t> para la Eliminación de características</a:t>
            </a:r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endParaRPr lang="es-CO" sz="2200" dirty="0" smtClean="0"/>
          </a:p>
          <a:p>
            <a:pPr marL="360000" indent="-360000">
              <a:spcAft>
                <a:spcPts val="1500"/>
              </a:spcAft>
              <a:buFontTx/>
              <a:buAutoNum type="arabicPeriod" startAt="10"/>
            </a:pPr>
            <a:endParaRPr lang="es-CO" sz="2200" dirty="0" smtClean="0"/>
          </a:p>
          <a:p>
            <a:pPr marL="360000" indent="-360000">
              <a:spcAft>
                <a:spcPts val="1500"/>
              </a:spcAft>
              <a:buFontTx/>
              <a:buAutoNum type="arabicPeriod" startAt="10"/>
            </a:pPr>
            <a:endParaRPr lang="es-CO" sz="2200" dirty="0" smtClean="0"/>
          </a:p>
          <a:p>
            <a:pPr marL="360000" indent="-360000">
              <a:lnSpc>
                <a:spcPts val="3900"/>
              </a:lnSpc>
              <a:buAutoNum type="arabicPeriod" startAt="10"/>
            </a:pPr>
            <a:endParaRPr lang="en-GB" sz="2400" dirty="0" smtClean="0"/>
          </a:p>
          <a:p>
            <a:pPr marL="360000" indent="-360000">
              <a:lnSpc>
                <a:spcPts val="3900"/>
              </a:lnSpc>
              <a:buAutoNum type="arabicPeriod" startAt="10"/>
            </a:pPr>
            <a:endParaRPr lang="es-CO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869E41-3309-4E96-BD71-ECF58D4617B9}" type="slidenum">
              <a:rPr lang="en-US" altLang="es-ES" smtClean="0"/>
              <a:pPr/>
              <a:t>4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8840924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038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smtClean="0"/>
              <a:t>La  </a:t>
            </a:r>
            <a:r>
              <a:rPr lang="en-US" altLang="en-US" b="1" dirty="0" err="1" smtClean="0"/>
              <a:t>maldición</a:t>
            </a:r>
            <a:r>
              <a:rPr lang="en-US" altLang="en-US" b="1" dirty="0" smtClean="0"/>
              <a:t> de la </a:t>
            </a:r>
            <a:r>
              <a:rPr lang="en-US" altLang="en-US" b="1" dirty="0" err="1" smtClean="0"/>
              <a:t>dimensionalidad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sz="3600" b="1" dirty="0"/>
              <a:t>(The Curse of Dimensionality)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445" y="1189039"/>
            <a:ext cx="6496333" cy="5349874"/>
          </a:xfrm>
        </p:spPr>
        <p:txBody>
          <a:bodyPr/>
          <a:lstStyle/>
          <a:p>
            <a:pPr marL="0" indent="0">
              <a:buNone/>
            </a:pPr>
            <a:endParaRPr lang="es-CO" altLang="en-US" dirty="0"/>
          </a:p>
          <a:p>
            <a:pPr marL="0" indent="0">
              <a:buNone/>
            </a:pPr>
            <a:r>
              <a:rPr lang="es-CO" altLang="en-US" dirty="0"/>
              <a:t>Cuando el número de características es muy grande en relación con el número de observaciones en su conjunto de datos, ciertos algoritmos luchan por entrenar modelos efectivos. </a:t>
            </a:r>
            <a:r>
              <a:rPr lang="es-CO" altLang="en-US" dirty="0" smtClean="0"/>
              <a:t/>
            </a:r>
            <a:br>
              <a:rPr lang="es-CO" altLang="en-US" dirty="0" smtClean="0"/>
            </a:br>
            <a:r>
              <a:rPr lang="es-CO" altLang="en-US" dirty="0" smtClean="0"/>
              <a:t>Esto </a:t>
            </a:r>
            <a:r>
              <a:rPr lang="es-CO" altLang="en-US" dirty="0"/>
              <a:t>se llama la </a:t>
            </a:r>
            <a:r>
              <a:rPr lang="es-CO" altLang="en-US" b="1" dirty="0"/>
              <a:t>"Maldición de la </a:t>
            </a:r>
            <a:r>
              <a:rPr lang="es-CO" altLang="en-US" b="1" dirty="0" err="1"/>
              <a:t>dimensionalidad</a:t>
            </a:r>
            <a:r>
              <a:rPr lang="es-CO" altLang="en-US" b="1" dirty="0"/>
              <a:t>", </a:t>
            </a:r>
            <a:r>
              <a:rPr lang="es-CO" altLang="en-US" dirty="0"/>
              <a:t>y es especialmente relevante para los algoritmos de agrupamiento que se basan en cálculos de distancia.</a:t>
            </a:r>
          </a:p>
        </p:txBody>
      </p:sp>
      <p:pic>
        <p:nvPicPr>
          <p:cNvPr id="8194" name="Picture 2" descr="Dimensionality Reduci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78" y="137160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038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smtClean="0"/>
              <a:t>La  </a:t>
            </a:r>
            <a:r>
              <a:rPr lang="en-US" altLang="en-US" b="1" dirty="0" err="1" smtClean="0"/>
              <a:t>maldición</a:t>
            </a:r>
            <a:r>
              <a:rPr lang="en-US" altLang="en-US" b="1" dirty="0" smtClean="0"/>
              <a:t> de la </a:t>
            </a:r>
            <a:r>
              <a:rPr lang="en-US" altLang="en-US" b="1" dirty="0" err="1" smtClean="0"/>
              <a:t>dimensionalidad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sz="3600" b="1" dirty="0" smtClean="0"/>
              <a:t>(</a:t>
            </a:r>
            <a:r>
              <a:rPr lang="en-US" altLang="en-US" sz="3600" b="1" dirty="0" err="1" smtClean="0"/>
              <a:t>Analogía</a:t>
            </a:r>
            <a:r>
              <a:rPr lang="en-US" altLang="en-US" sz="3600" b="1" dirty="0" smtClean="0"/>
              <a:t>)</a:t>
            </a:r>
            <a:endParaRPr lang="en-US" altLang="en-US" sz="3600" b="1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4024" y="1189039"/>
            <a:ext cx="11727975" cy="53498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s-CO" altLang="en-US" dirty="0"/>
          </a:p>
          <a:p>
            <a:pPr marL="0" indent="0">
              <a:buNone/>
            </a:pPr>
            <a:r>
              <a:rPr lang="es-CO" altLang="en-US" i="1" dirty="0" smtClean="0"/>
              <a:t>“Digamos </a:t>
            </a:r>
            <a:r>
              <a:rPr lang="es-CO" altLang="en-US" i="1" dirty="0"/>
              <a:t>que tiene una línea recta de 100 </a:t>
            </a:r>
            <a:r>
              <a:rPr lang="es-CO" altLang="en-US" i="1" dirty="0" smtClean="0"/>
              <a:t>metros de </a:t>
            </a:r>
            <a:r>
              <a:rPr lang="es-CO" altLang="en-US" i="1" dirty="0"/>
              <a:t>largo y dejó caer </a:t>
            </a:r>
            <a:r>
              <a:rPr lang="es-CO" altLang="en-US" i="1" dirty="0" smtClean="0"/>
              <a:t>una moneda en </a:t>
            </a:r>
            <a:r>
              <a:rPr lang="es-CO" altLang="en-US" i="1" dirty="0"/>
              <a:t>algún lugar. No sería muy difícil de encontrar. Caminas a lo largo de la línea y te lleva dos minutos.</a:t>
            </a:r>
          </a:p>
          <a:p>
            <a:pPr marL="0" indent="0">
              <a:buNone/>
            </a:pPr>
            <a:endParaRPr lang="es-CO" altLang="en-US" i="1" dirty="0"/>
          </a:p>
          <a:p>
            <a:pPr marL="0" indent="0">
              <a:buNone/>
            </a:pPr>
            <a:r>
              <a:rPr lang="es-CO" altLang="en-US" i="1" dirty="0"/>
              <a:t>Ahora supongamos que tiene un cuadrado de 100 </a:t>
            </a:r>
            <a:r>
              <a:rPr lang="es-CO" altLang="en-US" i="1" dirty="0" smtClean="0"/>
              <a:t>metros a </a:t>
            </a:r>
            <a:r>
              <a:rPr lang="es-CO" altLang="en-US" i="1" dirty="0"/>
              <a:t>cada lado y dejó caer un centavo en algún lugar. Sería bastante difícil, como buscar en dos campos de fútbol unidos. Podría llevar días.</a:t>
            </a:r>
          </a:p>
          <a:p>
            <a:pPr marL="0" indent="0">
              <a:buNone/>
            </a:pPr>
            <a:endParaRPr lang="es-CO" altLang="en-US" i="1" dirty="0"/>
          </a:p>
          <a:p>
            <a:pPr marL="0" indent="0">
              <a:buNone/>
            </a:pPr>
            <a:r>
              <a:rPr lang="es-CO" altLang="en-US" i="1" dirty="0"/>
              <a:t>Ahora un cubo de 100 </a:t>
            </a:r>
            <a:r>
              <a:rPr lang="es-CO" altLang="en-US" i="1" dirty="0" smtClean="0"/>
              <a:t>metros de arista. </a:t>
            </a:r>
            <a:r>
              <a:rPr lang="es-CO" altLang="en-US" i="1" dirty="0"/>
              <a:t>Es como buscar en un edificio de 30 pisos del tamaño de un estadio de fútbol. </a:t>
            </a:r>
            <a:r>
              <a:rPr lang="es-CO" altLang="en-US" i="1" dirty="0" err="1"/>
              <a:t>Ugh</a:t>
            </a:r>
            <a:endParaRPr lang="es-CO" altLang="en-US" i="1" dirty="0"/>
          </a:p>
          <a:p>
            <a:pPr marL="0" indent="0">
              <a:buNone/>
            </a:pPr>
            <a:endParaRPr lang="es-CO" altLang="en-US" i="1" dirty="0"/>
          </a:p>
          <a:p>
            <a:pPr marL="0" indent="0">
              <a:buNone/>
            </a:pPr>
            <a:r>
              <a:rPr lang="es-CO" altLang="en-US" i="1" dirty="0"/>
              <a:t>La dificultad de buscar en el espacio se vuelve mucho más difícil a medida que tienes más dimensiones</a:t>
            </a:r>
            <a:r>
              <a:rPr lang="es-CO" altLang="en-US" i="1" dirty="0" smtClean="0"/>
              <a:t>.”</a:t>
            </a:r>
            <a:endParaRPr lang="es-CO" altLang="en-US" i="1" dirty="0"/>
          </a:p>
        </p:txBody>
      </p:sp>
    </p:spTree>
    <p:extLst>
      <p:ext uri="{BB962C8B-B14F-4D97-AF65-F5344CB8AC3E}">
        <p14:creationId xmlns:p14="http://schemas.microsoft.com/office/powerpoint/2010/main" val="27949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62524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smtClean="0"/>
              <a:t>La  </a:t>
            </a:r>
            <a:r>
              <a:rPr lang="en-US" altLang="en-US" b="1" dirty="0" err="1" smtClean="0"/>
              <a:t>maldición</a:t>
            </a:r>
            <a:r>
              <a:rPr lang="en-US" altLang="en-US" b="1" dirty="0" smtClean="0"/>
              <a:t> de la </a:t>
            </a:r>
            <a:r>
              <a:rPr lang="en-US" altLang="en-US" b="1" dirty="0" err="1" smtClean="0"/>
              <a:t>dimensionalidad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sz="3600" b="1" dirty="0" smtClean="0"/>
              <a:t>(</a:t>
            </a:r>
            <a:r>
              <a:rPr lang="en-US" altLang="en-US" sz="3600" b="1" dirty="0" err="1" smtClean="0"/>
              <a:t>Ejemplo</a:t>
            </a:r>
            <a:r>
              <a:rPr lang="en-US" altLang="en-US" sz="3600" b="1" dirty="0" smtClean="0"/>
              <a:t>)</a:t>
            </a:r>
            <a:endParaRPr lang="en-US" altLang="en-US" sz="3600" b="1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38" y="2326731"/>
            <a:ext cx="2304762" cy="2600000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>
            <a:off x="3581400" y="2701294"/>
            <a:ext cx="2264229" cy="14435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1371601"/>
            <a:ext cx="5616387" cy="449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6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smtClean="0"/>
              <a:t>La  </a:t>
            </a:r>
            <a:r>
              <a:rPr lang="en-US" altLang="en-US" b="1" dirty="0" err="1" smtClean="0"/>
              <a:t>maldición</a:t>
            </a:r>
            <a:r>
              <a:rPr lang="en-US" altLang="en-US" b="1" dirty="0" smtClean="0"/>
              <a:t> de la </a:t>
            </a:r>
            <a:r>
              <a:rPr lang="en-US" altLang="en-US" b="1" dirty="0" err="1" smtClean="0"/>
              <a:t>dimensionalidad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sz="3600" b="1" dirty="0" smtClean="0"/>
              <a:t>(</a:t>
            </a:r>
            <a:r>
              <a:rPr lang="en-US" altLang="en-US" sz="3600" b="1" dirty="0" err="1" smtClean="0"/>
              <a:t>Ejemplo</a:t>
            </a:r>
            <a:r>
              <a:rPr lang="en-US" altLang="en-US" sz="3600" b="1" dirty="0" smtClean="0"/>
              <a:t>)</a:t>
            </a:r>
            <a:endParaRPr lang="en-US" altLang="en-US" sz="3600" b="1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lecha derecha 7"/>
          <p:cNvSpPr/>
          <p:nvPr/>
        </p:nvSpPr>
        <p:spPr>
          <a:xfrm>
            <a:off x="3581400" y="2701294"/>
            <a:ext cx="2264229" cy="14435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6" y="965874"/>
            <a:ext cx="2514286" cy="53904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1601"/>
            <a:ext cx="5999945" cy="468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7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991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smtClean="0"/>
              <a:t>La  </a:t>
            </a:r>
            <a:r>
              <a:rPr lang="en-US" altLang="en-US" b="1" dirty="0" err="1" smtClean="0"/>
              <a:t>maldición</a:t>
            </a:r>
            <a:r>
              <a:rPr lang="en-US" altLang="en-US" b="1" dirty="0" smtClean="0"/>
              <a:t> de la </a:t>
            </a:r>
            <a:r>
              <a:rPr lang="en-US" altLang="en-US" b="1" dirty="0" err="1" smtClean="0"/>
              <a:t>dimensionalidad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sz="3600" b="1" dirty="0" err="1" smtClean="0"/>
              <a:t>Construimos</a:t>
            </a:r>
            <a:r>
              <a:rPr lang="en-US" altLang="en-US" sz="3600" b="1" dirty="0" smtClean="0"/>
              <a:t> un </a:t>
            </a:r>
            <a:r>
              <a:rPr lang="en-US" altLang="en-US" sz="3600" b="1" dirty="0" err="1" smtClean="0"/>
              <a:t>Clasificador</a:t>
            </a:r>
            <a:endParaRPr lang="en-US" altLang="en-US" sz="3600" b="1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238"/>
            <a:ext cx="12192000" cy="18540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5604"/>
            <a:ext cx="12192000" cy="19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7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543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smtClean="0"/>
              <a:t>La  </a:t>
            </a:r>
            <a:r>
              <a:rPr lang="en-US" altLang="en-US" b="1" dirty="0" err="1" smtClean="0"/>
              <a:t>maldición</a:t>
            </a:r>
            <a:r>
              <a:rPr lang="en-US" altLang="en-US" b="1" dirty="0" smtClean="0"/>
              <a:t> de la </a:t>
            </a:r>
            <a:r>
              <a:rPr lang="en-US" altLang="en-US" b="1" dirty="0" err="1" smtClean="0"/>
              <a:t>dimensionalidad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sz="3600" b="1" dirty="0" err="1" smtClean="0"/>
              <a:t>Construimos</a:t>
            </a:r>
            <a:r>
              <a:rPr lang="en-US" altLang="en-US" sz="3600" b="1" dirty="0" smtClean="0"/>
              <a:t> un </a:t>
            </a:r>
            <a:r>
              <a:rPr lang="en-US" altLang="en-US" sz="3600" b="1" dirty="0" err="1" smtClean="0"/>
              <a:t>Clasificador</a:t>
            </a:r>
            <a:endParaRPr lang="en-US" altLang="en-US" sz="3600" b="1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0735"/>
            <a:ext cx="12192000" cy="31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314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smtClean="0"/>
              <a:t>La  </a:t>
            </a:r>
            <a:r>
              <a:rPr lang="en-US" altLang="en-US" b="1" dirty="0" err="1" smtClean="0"/>
              <a:t>maldición</a:t>
            </a:r>
            <a:r>
              <a:rPr lang="en-US" altLang="en-US" b="1" dirty="0" smtClean="0"/>
              <a:t> de la </a:t>
            </a:r>
            <a:r>
              <a:rPr lang="en-US" altLang="en-US" b="1" dirty="0" err="1" smtClean="0"/>
              <a:t>dimensionalidad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sz="3600" b="1" dirty="0" err="1" smtClean="0"/>
              <a:t>Evaluamos</a:t>
            </a:r>
            <a:r>
              <a:rPr lang="en-US" altLang="en-US" sz="3600" b="1" dirty="0" smtClean="0"/>
              <a:t> la </a:t>
            </a:r>
            <a:r>
              <a:rPr lang="en-US" altLang="en-US" sz="3600" b="1" dirty="0" err="1" smtClean="0"/>
              <a:t>calidad</a:t>
            </a:r>
            <a:r>
              <a:rPr lang="en-US" altLang="en-US" sz="3600" b="1" dirty="0" smtClean="0"/>
              <a:t> de la </a:t>
            </a:r>
            <a:r>
              <a:rPr lang="en-US" altLang="en-US" sz="3600" b="1" dirty="0" err="1" smtClean="0"/>
              <a:t>Predicción</a:t>
            </a:r>
            <a:endParaRPr lang="en-US" altLang="en-US" sz="3600" b="1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8708"/>
            <a:ext cx="12192000" cy="27056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986"/>
            <a:ext cx="12192000" cy="198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6" y="1328731"/>
            <a:ext cx="2514286" cy="53904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4458"/>
            <a:ext cx="5999945" cy="4684771"/>
          </a:xfrm>
          <a:prstGeom prst="rect">
            <a:avLst/>
          </a:prstGeom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smtClean="0"/>
              <a:t>La  </a:t>
            </a:r>
            <a:r>
              <a:rPr lang="en-US" altLang="en-US" b="1" dirty="0" err="1" smtClean="0"/>
              <a:t>maldición</a:t>
            </a:r>
            <a:r>
              <a:rPr lang="en-US" altLang="en-US" b="1" dirty="0" smtClean="0"/>
              <a:t> de la </a:t>
            </a:r>
            <a:r>
              <a:rPr lang="en-US" altLang="en-US" b="1" dirty="0" err="1" smtClean="0"/>
              <a:t>dimensionalidad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sz="3600" b="1" dirty="0" err="1" smtClean="0"/>
              <a:t>Incrementamos</a:t>
            </a:r>
            <a:r>
              <a:rPr lang="en-US" altLang="en-US" sz="3600" b="1" dirty="0" smtClean="0"/>
              <a:t> </a:t>
            </a:r>
            <a:r>
              <a:rPr lang="en-US" altLang="en-US" sz="3600" b="1" dirty="0" err="1" smtClean="0"/>
              <a:t>dimensiones</a:t>
            </a:r>
            <a:r>
              <a:rPr lang="en-US" altLang="en-US" sz="3600" b="1" dirty="0" smtClean="0"/>
              <a:t> (</a:t>
            </a:r>
            <a:r>
              <a:rPr lang="en-US" altLang="en-US" sz="3600" b="1" dirty="0" err="1" smtClean="0"/>
              <a:t>Características</a:t>
            </a:r>
            <a:r>
              <a:rPr lang="en-US" altLang="en-US" sz="3600" b="1" dirty="0" smtClean="0"/>
              <a:t>)</a:t>
            </a:r>
            <a:endParaRPr lang="en-US" altLang="en-U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17" y="1372905"/>
            <a:ext cx="7584405" cy="522205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200571" y="1326463"/>
            <a:ext cx="4166243" cy="5248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4" name="Picture 2" descr="GIF by nina tsur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726" y="3889829"/>
            <a:ext cx="3963753" cy="1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smtClean="0"/>
              <a:t>La  </a:t>
            </a:r>
            <a:r>
              <a:rPr lang="en-US" altLang="en-US" b="1" dirty="0" err="1" smtClean="0"/>
              <a:t>maldición</a:t>
            </a:r>
            <a:r>
              <a:rPr lang="en-US" altLang="en-US" b="1" dirty="0" smtClean="0"/>
              <a:t> de la </a:t>
            </a:r>
            <a:r>
              <a:rPr lang="en-US" altLang="en-US" b="1" dirty="0" err="1" smtClean="0"/>
              <a:t>dimensionalidad</a:t>
            </a:r>
            <a:r>
              <a:rPr lang="en-US" altLang="en-US" b="1" dirty="0"/>
              <a:t/>
            </a:r>
            <a:br>
              <a:rPr lang="en-US" altLang="en-US" b="1" dirty="0"/>
            </a:br>
            <a:endParaRPr lang="en-US" altLang="en-US" sz="3600" b="1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714016" y="1189038"/>
            <a:ext cx="10984498" cy="534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Se debe asegurar que existe una cantidad significativa de ejemplos por cada dimensión adicional que se maneja en nuestro problema.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De otra manera puede haber </a:t>
            </a:r>
            <a:r>
              <a:rPr lang="es-CO" altLang="en-US" b="1" dirty="0" smtClean="0"/>
              <a:t>sobreajuste (</a:t>
            </a:r>
            <a:r>
              <a:rPr lang="es-CO" altLang="en-US" b="1" dirty="0" err="1" smtClean="0"/>
              <a:t>Overfitting</a:t>
            </a:r>
            <a:r>
              <a:rPr lang="es-CO" altLang="en-US" b="1" dirty="0" smtClean="0"/>
              <a:t>)</a:t>
            </a:r>
            <a:r>
              <a:rPr lang="es-CO" altLang="en-US" dirty="0" smtClean="0"/>
              <a:t>. No se </a:t>
            </a:r>
            <a:r>
              <a:rPr lang="es-CO" altLang="en-US" dirty="0" err="1" smtClean="0"/>
              <a:t>grantiza</a:t>
            </a:r>
            <a:r>
              <a:rPr lang="es-CO" altLang="en-US" dirty="0" smtClean="0"/>
              <a:t> la generalización.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Por esto es importante identificar de que manera podemos eliminar características (</a:t>
            </a:r>
            <a:r>
              <a:rPr lang="es-CO" altLang="en-US" b="1" dirty="0" err="1" smtClean="0"/>
              <a:t>feature</a:t>
            </a:r>
            <a:r>
              <a:rPr lang="es-CO" altLang="en-US" b="1" dirty="0" smtClean="0"/>
              <a:t> </a:t>
            </a:r>
            <a:r>
              <a:rPr lang="es-CO" altLang="en-US" b="1" dirty="0" err="1" smtClean="0"/>
              <a:t>selection</a:t>
            </a:r>
            <a:r>
              <a:rPr lang="es-CO" altLang="en-US" dirty="0" smtClean="0"/>
              <a:t>) que poco aporten en nuestra búsqueda de nuestro modelo de reconocimiento de patrones.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/>
          </a:p>
        </p:txBody>
      </p:sp>
    </p:spTree>
    <p:extLst>
      <p:ext uri="{BB962C8B-B14F-4D97-AF65-F5344CB8AC3E}">
        <p14:creationId xmlns:p14="http://schemas.microsoft.com/office/powerpoint/2010/main" val="262606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err="1" smtClean="0"/>
              <a:t>Características</a:t>
            </a:r>
            <a:r>
              <a:rPr lang="en-US" altLang="en-US" b="1" dirty="0" smtClean="0"/>
              <a:t> (</a:t>
            </a:r>
            <a:r>
              <a:rPr lang="en-US" altLang="en-US" b="1" dirty="0" err="1" smtClean="0"/>
              <a:t>Dimensiones</a:t>
            </a:r>
            <a:r>
              <a:rPr lang="en-US" altLang="en-US" b="1" dirty="0" smtClean="0"/>
              <a:t>)</a:t>
            </a:r>
            <a:br>
              <a:rPr lang="en-US" altLang="en-US" b="1" dirty="0" smtClean="0"/>
            </a:br>
            <a:r>
              <a:rPr lang="en-US" altLang="en-US" b="1" dirty="0" smtClean="0"/>
              <a:t>con </a:t>
            </a:r>
            <a:r>
              <a:rPr lang="en-US" altLang="en-US" b="1" dirty="0" err="1" smtClean="0"/>
              <a:t>valores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faltantes</a:t>
            </a:r>
            <a:r>
              <a:rPr lang="en-US" altLang="en-US" b="1" dirty="0" smtClean="0"/>
              <a:t> o </a:t>
            </a:r>
            <a:r>
              <a:rPr lang="en-US" altLang="en-US" b="1" dirty="0" err="1" smtClean="0"/>
              <a:t>Poca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Varianza</a:t>
            </a:r>
            <a:endParaRPr lang="en-US" altLang="en-US" sz="3600" b="1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14016" y="1717964"/>
            <a:ext cx="10984498" cy="482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En algunos casos debemos identificar estrategias para completar datos faltantes. (Usar el valor medio  o por ejemplo (</a:t>
            </a:r>
            <a:r>
              <a:rPr lang="es-CO" altLang="en-US" b="1" dirty="0" smtClean="0"/>
              <a:t>mean</a:t>
            </a:r>
            <a:r>
              <a:rPr lang="es-CO" altLang="en-US" dirty="0" smtClean="0"/>
              <a:t>) -   El Valor más frecuente (</a:t>
            </a:r>
            <a:r>
              <a:rPr lang="es-CO" altLang="en-US" b="1" dirty="0" err="1" smtClean="0"/>
              <a:t>mode</a:t>
            </a:r>
            <a:r>
              <a:rPr lang="es-CO" altLang="en-US" dirty="0" smtClean="0"/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Para los valores que presenten poca varianza podemos eliminarlos. (Para esto es importante </a:t>
            </a:r>
            <a:r>
              <a:rPr lang="es-CO" altLang="en-US" b="1" dirty="0" smtClean="0"/>
              <a:t>normalizar la varianza </a:t>
            </a:r>
            <a:r>
              <a:rPr lang="es-CO" altLang="en-US" dirty="0" smtClean="0"/>
              <a:t>en todo el </a:t>
            </a:r>
            <a:r>
              <a:rPr lang="es-CO" altLang="en-US" dirty="0" err="1" smtClean="0"/>
              <a:t>dataset</a:t>
            </a:r>
            <a:r>
              <a:rPr lang="es-CO" altLang="en-US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También es muy útil identificar el valor de </a:t>
            </a:r>
            <a:r>
              <a:rPr lang="es-CO" altLang="en-US" b="1" dirty="0" smtClean="0"/>
              <a:t>correlación</a:t>
            </a:r>
            <a:r>
              <a:rPr lang="es-CO" altLang="en-US" dirty="0" smtClean="0"/>
              <a:t> en los datos.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/>
          </a:p>
        </p:txBody>
      </p:sp>
    </p:spTree>
    <p:extLst>
      <p:ext uri="{BB962C8B-B14F-4D97-AF65-F5344CB8AC3E}">
        <p14:creationId xmlns:p14="http://schemas.microsoft.com/office/powerpoint/2010/main" val="29878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07834" y="0"/>
            <a:ext cx="11865429" cy="714380"/>
          </a:xfrm>
        </p:spPr>
        <p:txBody>
          <a:bodyPr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sz="3200" b="1" dirty="0" smtClean="0">
                <a:latin typeface="Trebuchet MS" pitchFamily="34" charset="0"/>
              </a:rPr>
              <a:t>Contenido</a:t>
            </a:r>
            <a:endParaRPr lang="es-ES" sz="3200" b="1" dirty="0">
              <a:latin typeface="Trebuchet MS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-251054" y="5149130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983412" y="614718"/>
            <a:ext cx="9963509" cy="453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541338" indent="-541338">
              <a:spcAft>
                <a:spcPts val="1500"/>
              </a:spcAft>
              <a:buFont typeface="+mj-lt"/>
              <a:buAutoNum type="arabicPeriod" startAt="14"/>
            </a:pPr>
            <a:r>
              <a:rPr lang="es-CO" sz="2200" dirty="0" smtClean="0"/>
              <a:t>Regresión </a:t>
            </a:r>
            <a:r>
              <a:rPr lang="es-CO" sz="2200" dirty="0"/>
              <a:t>Lineal </a:t>
            </a:r>
            <a:r>
              <a:rPr lang="es-CO" sz="2200" dirty="0" err="1" smtClean="0"/>
              <a:t>Multivariable</a:t>
            </a:r>
            <a:endParaRPr lang="es-CO" sz="2200" dirty="0"/>
          </a:p>
          <a:p>
            <a:pPr marL="811213" lvl="2" indent="-360363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smtClean="0"/>
              <a:t>Gradiente descendiente para múltiples variables</a:t>
            </a:r>
            <a:endParaRPr lang="es-CO" sz="2200" dirty="0"/>
          </a:p>
          <a:p>
            <a:pPr marL="811213" lvl="2" indent="-360363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smtClean="0"/>
              <a:t>Ecuación Normal</a:t>
            </a:r>
          </a:p>
          <a:p>
            <a:pPr marL="811213" lvl="2" indent="-360363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smtClean="0"/>
              <a:t>Regresión </a:t>
            </a:r>
            <a:r>
              <a:rPr lang="es-CO" sz="2200" dirty="0" err="1" smtClean="0"/>
              <a:t>Multivariable</a:t>
            </a:r>
            <a:r>
              <a:rPr lang="es-CO" sz="2200" dirty="0" smtClean="0"/>
              <a:t> en Python</a:t>
            </a:r>
          </a:p>
          <a:p>
            <a:pPr marL="541338" indent="-541338">
              <a:spcAft>
                <a:spcPts val="1500"/>
              </a:spcAft>
              <a:buFontTx/>
              <a:buAutoNum type="arabicPeriod" startAt="14"/>
            </a:pPr>
            <a:r>
              <a:rPr lang="es-CO" sz="2200" dirty="0" smtClean="0"/>
              <a:t>El </a:t>
            </a:r>
            <a:r>
              <a:rPr lang="es-CO" sz="2200" dirty="0" err="1" smtClean="0"/>
              <a:t>regresor</a:t>
            </a:r>
            <a:r>
              <a:rPr lang="es-CO" sz="2200" dirty="0" smtClean="0"/>
              <a:t> LASSO</a:t>
            </a:r>
          </a:p>
          <a:p>
            <a:pPr marL="541338" indent="-541338">
              <a:spcAft>
                <a:spcPts val="1500"/>
              </a:spcAft>
              <a:buFontTx/>
              <a:buAutoNum type="arabicPeriod" startAt="14"/>
            </a:pPr>
            <a:r>
              <a:rPr lang="es-CO" sz="2200" dirty="0" err="1" smtClean="0"/>
              <a:t>Regresor</a:t>
            </a:r>
            <a:r>
              <a:rPr lang="es-CO" sz="2200" dirty="0" smtClean="0"/>
              <a:t> LASSO CV</a:t>
            </a:r>
          </a:p>
          <a:p>
            <a:pPr marL="541338" indent="-541338">
              <a:spcAft>
                <a:spcPts val="1500"/>
              </a:spcAft>
              <a:buFontTx/>
              <a:buAutoNum type="arabicPeriod" startAt="14"/>
            </a:pPr>
            <a:r>
              <a:rPr lang="es-CO" sz="2200" dirty="0"/>
              <a:t> </a:t>
            </a:r>
            <a:r>
              <a:rPr lang="es-CO" sz="2200" dirty="0" smtClean="0"/>
              <a:t>Combinación de varios selectores de características.</a:t>
            </a:r>
          </a:p>
          <a:p>
            <a:pPr marL="541338" indent="-541338">
              <a:spcAft>
                <a:spcPts val="1500"/>
              </a:spcAft>
              <a:buFontTx/>
              <a:buAutoNum type="arabicPeriod" startAt="14"/>
            </a:pPr>
            <a:r>
              <a:rPr lang="es-CO" sz="2200" b="1" dirty="0" err="1"/>
              <a:t>Lab</a:t>
            </a:r>
            <a:r>
              <a:rPr lang="es-CO" sz="2200" b="1" dirty="0"/>
              <a:t> </a:t>
            </a:r>
            <a:r>
              <a:rPr lang="es-CO" sz="2200" b="1" dirty="0" smtClean="0"/>
              <a:t>3 </a:t>
            </a:r>
            <a:r>
              <a:rPr lang="es-CO" sz="2200" b="1" dirty="0" smtClean="0">
                <a:sym typeface="Wingdings" panose="05000000000000000000" pitchFamily="2" charset="2"/>
              </a:rPr>
              <a:t></a:t>
            </a:r>
            <a:endParaRPr lang="es-CO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869E41-3309-4E96-BD71-ECF58D4617B9}" type="slidenum">
              <a:rPr lang="en-US" altLang="es-ES" smtClean="0"/>
              <a:pPr/>
              <a:t>5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216842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err="1" smtClean="0"/>
              <a:t>Correlación</a:t>
            </a:r>
            <a:r>
              <a:rPr lang="en-US" altLang="en-US" b="1" dirty="0"/>
              <a:t> </a:t>
            </a:r>
            <a:r>
              <a:rPr lang="en-US" altLang="en-US" b="1" dirty="0" smtClean="0"/>
              <a:t>de </a:t>
            </a:r>
            <a:r>
              <a:rPr lang="en-US" altLang="en-US" b="1" dirty="0" err="1" smtClean="0"/>
              <a:t>Valores</a:t>
            </a:r>
            <a:endParaRPr lang="en-US" altLang="en-US" sz="3600" b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17945" y="936547"/>
            <a:ext cx="6326909" cy="85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 err="1" smtClean="0"/>
              <a:t>Correlación</a:t>
            </a:r>
            <a:r>
              <a:rPr lang="en-US" altLang="en-US" sz="3200" b="1" dirty="0" smtClean="0"/>
              <a:t> </a:t>
            </a:r>
            <a:r>
              <a:rPr lang="en-US" altLang="en-US" sz="3200" b="1" dirty="0" err="1" smtClean="0"/>
              <a:t>en</a:t>
            </a:r>
            <a:r>
              <a:rPr lang="en-US" altLang="en-US" sz="3200" b="1" dirty="0" smtClean="0"/>
              <a:t> </a:t>
            </a:r>
            <a:r>
              <a:rPr lang="en-US" altLang="en-US" sz="3200" b="1" dirty="0" err="1" smtClean="0"/>
              <a:t>parejas</a:t>
            </a:r>
            <a:endParaRPr lang="en-US" altLang="en-US" sz="24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59002"/>
            <a:ext cx="12192000" cy="511573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515927" y="1754907"/>
            <a:ext cx="1154546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/>
          <p:cNvSpPr/>
          <p:nvPr/>
        </p:nvSpPr>
        <p:spPr>
          <a:xfrm>
            <a:off x="6945745" y="3300599"/>
            <a:ext cx="1154546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21" y="2523700"/>
            <a:ext cx="3971429" cy="22095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6420" y="4226560"/>
            <a:ext cx="2057143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err="1" smtClean="0"/>
              <a:t>Correlación</a:t>
            </a:r>
            <a:r>
              <a:rPr lang="en-US" altLang="en-US" b="1" dirty="0"/>
              <a:t> </a:t>
            </a:r>
            <a:r>
              <a:rPr lang="en-US" altLang="en-US" b="1" dirty="0" smtClean="0"/>
              <a:t>de </a:t>
            </a:r>
            <a:r>
              <a:rPr lang="en-US" altLang="en-US" b="1" dirty="0" err="1" smtClean="0"/>
              <a:t>Valores</a:t>
            </a:r>
            <a:endParaRPr lang="en-US" altLang="en-US" sz="3600" b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" y="834951"/>
            <a:ext cx="12192000" cy="85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 err="1" smtClean="0"/>
              <a:t>Coeficiente</a:t>
            </a:r>
            <a:r>
              <a:rPr lang="en-US" altLang="en-US" sz="3200" b="1" dirty="0" smtClean="0"/>
              <a:t> de </a:t>
            </a:r>
            <a:r>
              <a:rPr lang="en-US" altLang="en-US" sz="3200" b="1" dirty="0" err="1" smtClean="0"/>
              <a:t>correlación</a:t>
            </a:r>
            <a:endParaRPr lang="en-US" altLang="en-US" sz="2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07085"/>
            <a:ext cx="12192000" cy="484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1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2563"/>
            <a:ext cx="12192000" cy="4901461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err="1" smtClean="0"/>
              <a:t>Correlación</a:t>
            </a:r>
            <a:r>
              <a:rPr lang="en-US" altLang="en-US" b="1" dirty="0"/>
              <a:t> </a:t>
            </a:r>
            <a:r>
              <a:rPr lang="en-US" altLang="en-US" b="1" dirty="0" smtClean="0"/>
              <a:t>de </a:t>
            </a:r>
            <a:r>
              <a:rPr lang="en-US" altLang="en-US" b="1" dirty="0" err="1" smtClean="0"/>
              <a:t>Valores</a:t>
            </a:r>
            <a:endParaRPr lang="en-US" altLang="en-US" sz="3600" b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" y="834951"/>
            <a:ext cx="12192000" cy="85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 err="1" smtClean="0"/>
              <a:t>Coeficiente</a:t>
            </a:r>
            <a:r>
              <a:rPr lang="en-US" altLang="en-US" sz="3200" b="1" dirty="0" smtClean="0"/>
              <a:t> de </a:t>
            </a:r>
            <a:r>
              <a:rPr lang="en-US" altLang="en-US" sz="3200" b="1" dirty="0" err="1" smtClean="0"/>
              <a:t>correlación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888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err="1" smtClean="0"/>
              <a:t>Correlación</a:t>
            </a:r>
            <a:r>
              <a:rPr lang="en-US" altLang="en-US" b="1" dirty="0"/>
              <a:t> </a:t>
            </a:r>
            <a:r>
              <a:rPr lang="en-US" altLang="en-US" b="1" dirty="0" smtClean="0"/>
              <a:t>de </a:t>
            </a:r>
            <a:r>
              <a:rPr lang="en-US" altLang="en-US" b="1" dirty="0" err="1" smtClean="0"/>
              <a:t>Valores</a:t>
            </a:r>
            <a:endParaRPr lang="en-US" altLang="en-US" sz="3600" b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" y="834951"/>
            <a:ext cx="12192000" cy="85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 err="1" smtClean="0"/>
              <a:t>Matriz</a:t>
            </a:r>
            <a:r>
              <a:rPr lang="en-US" altLang="en-US" sz="3200" b="1" dirty="0" smtClean="0"/>
              <a:t> de </a:t>
            </a:r>
            <a:r>
              <a:rPr lang="en-US" altLang="en-US" sz="3200" b="1" dirty="0" err="1" smtClean="0"/>
              <a:t>Correlación</a:t>
            </a:r>
            <a:endParaRPr lang="en-US" altLang="en-US" sz="2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64405"/>
            <a:ext cx="12192000" cy="48919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64404"/>
            <a:ext cx="12192000" cy="48919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64403"/>
            <a:ext cx="12192000" cy="489194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64403"/>
            <a:ext cx="12192000" cy="48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err="1" smtClean="0"/>
              <a:t>Correlación</a:t>
            </a:r>
            <a:r>
              <a:rPr lang="en-US" altLang="en-US" b="1" dirty="0"/>
              <a:t> </a:t>
            </a:r>
            <a:r>
              <a:rPr lang="en-US" altLang="en-US" b="1" dirty="0" smtClean="0"/>
              <a:t>de </a:t>
            </a:r>
            <a:r>
              <a:rPr lang="en-US" altLang="en-US" b="1" dirty="0" err="1" smtClean="0"/>
              <a:t>Valores</a:t>
            </a:r>
            <a:endParaRPr lang="en-US" altLang="en-US" sz="3600" b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" y="834951"/>
            <a:ext cx="12192000" cy="85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 err="1" smtClean="0"/>
              <a:t>Problemas</a:t>
            </a:r>
            <a:r>
              <a:rPr lang="en-US" altLang="en-US" sz="3200" b="1" dirty="0" smtClean="0"/>
              <a:t> con la </a:t>
            </a:r>
            <a:r>
              <a:rPr lang="en-US" altLang="en-US" sz="3200" b="1" dirty="0" err="1" smtClean="0"/>
              <a:t>Correlación</a:t>
            </a:r>
            <a:endParaRPr lang="en-US" altLang="en-U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278"/>
            <a:ext cx="12192000" cy="4136295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842325" y="5780225"/>
            <a:ext cx="4349676" cy="85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 err="1" smtClean="0"/>
              <a:t>Cuarteto</a:t>
            </a:r>
            <a:r>
              <a:rPr lang="en-US" altLang="en-US" sz="3200" b="1" dirty="0" smtClean="0"/>
              <a:t> de </a:t>
            </a:r>
            <a:r>
              <a:rPr lang="en-US" altLang="en-US" sz="3200" b="1" dirty="0" err="1" smtClean="0"/>
              <a:t>Anscombe</a:t>
            </a:r>
            <a:endParaRPr lang="en-US" altLang="en-US" sz="24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56" y="1407113"/>
            <a:ext cx="7229014" cy="5257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4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49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err="1" smtClean="0"/>
              <a:t>Correlación</a:t>
            </a:r>
            <a:r>
              <a:rPr lang="en-US" altLang="en-US" b="1" dirty="0"/>
              <a:t> </a:t>
            </a:r>
            <a:r>
              <a:rPr lang="en-US" altLang="en-US" b="1" dirty="0" smtClean="0"/>
              <a:t>de </a:t>
            </a:r>
            <a:r>
              <a:rPr lang="en-US" altLang="en-US" b="1" dirty="0" err="1" smtClean="0"/>
              <a:t>Valores</a:t>
            </a:r>
            <a:endParaRPr lang="en-US" altLang="en-US" sz="3600" b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" y="834951"/>
            <a:ext cx="12192000" cy="85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 err="1" smtClean="0"/>
              <a:t>Problemas</a:t>
            </a:r>
            <a:r>
              <a:rPr lang="en-US" altLang="en-US" sz="3200" b="1" dirty="0" smtClean="0"/>
              <a:t> con la </a:t>
            </a:r>
            <a:r>
              <a:rPr lang="en-US" altLang="en-US" sz="3200" b="1" dirty="0" err="1" smtClean="0"/>
              <a:t>Correlación</a:t>
            </a:r>
            <a:endParaRPr lang="en-US" altLang="en-US" sz="2400" b="1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842325" y="5780225"/>
            <a:ext cx="4349676" cy="85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 err="1" smtClean="0"/>
              <a:t>Causación</a:t>
            </a:r>
            <a:endParaRPr lang="en-US" altLang="en-US" sz="24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5839"/>
            <a:ext cx="12192000" cy="512307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9819" y="4183098"/>
            <a:ext cx="1894688" cy="16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193964"/>
            <a:ext cx="12192000" cy="8856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smtClean="0"/>
              <a:t>Laboratorios Restantes</a:t>
            </a:r>
            <a:endParaRPr lang="en-GB" sz="3600" b="1" dirty="0"/>
          </a:p>
        </p:txBody>
      </p:sp>
      <p:pic>
        <p:nvPicPr>
          <p:cNvPr id="8194" name="Picture 2" descr="Image result for dexter laboratory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53467"/>
            <a:ext cx="4572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595418" y="1657685"/>
            <a:ext cx="2540000" cy="1750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/>
          <p:cNvSpPr/>
          <p:nvPr/>
        </p:nvSpPr>
        <p:spPr>
          <a:xfrm>
            <a:off x="2844800" y="863722"/>
            <a:ext cx="680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https://github.com/srobles05/CRP-2019S2</a:t>
            </a:r>
            <a:r>
              <a:rPr lang="en-GB" sz="2400" dirty="0" smtClean="0">
                <a:hlinkClick r:id="rId4"/>
              </a:rPr>
              <a:t>/</a:t>
            </a:r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894" y="1539247"/>
            <a:ext cx="8565894" cy="5084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/>
          <p:cNvSpPr/>
          <p:nvPr/>
        </p:nvSpPr>
        <p:spPr>
          <a:xfrm>
            <a:off x="9652000" y="263473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  <a:latin typeface="-apple-system"/>
              </a:rPr>
              <a:t>Basic_labs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Recordemos: Regresión Lineal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62333"/>
            <a:ext cx="12190476" cy="67333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15021"/>
          <a:stretch/>
        </p:blipFill>
        <p:spPr>
          <a:xfrm>
            <a:off x="1524" y="1136073"/>
            <a:ext cx="12190476" cy="57219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873" y="1136073"/>
            <a:ext cx="6381160" cy="46349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111" y="2230157"/>
            <a:ext cx="6028571" cy="46380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651" y="5483650"/>
            <a:ext cx="5180952" cy="12571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/>
          <a:srcRect t="14045"/>
          <a:stretch/>
        </p:blipFill>
        <p:spPr>
          <a:xfrm>
            <a:off x="-169926" y="1146603"/>
            <a:ext cx="12190476" cy="57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38"/>
            <a:ext cx="12190476" cy="68571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" y="203628"/>
            <a:ext cx="12190476" cy="68571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3427"/>
            <a:ext cx="12190476" cy="685714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/>
          <a:srcRect b="4756"/>
          <a:stretch/>
        </p:blipFill>
        <p:spPr>
          <a:xfrm>
            <a:off x="-762" y="188716"/>
            <a:ext cx="12190476" cy="65310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6449"/>
          <a:stretch/>
        </p:blipFill>
        <p:spPr>
          <a:xfrm>
            <a:off x="762" y="203633"/>
            <a:ext cx="12190476" cy="641488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8"/>
          <a:srcRect b="5335"/>
          <a:stretch/>
        </p:blipFill>
        <p:spPr>
          <a:xfrm>
            <a:off x="-2286" y="199817"/>
            <a:ext cx="12190476" cy="649126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/>
          <a:srcRect b="6026"/>
          <a:stretch/>
        </p:blipFill>
        <p:spPr>
          <a:xfrm>
            <a:off x="762" y="203628"/>
            <a:ext cx="12190476" cy="644391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0"/>
          <a:srcRect b="5607"/>
          <a:stretch/>
        </p:blipFill>
        <p:spPr>
          <a:xfrm>
            <a:off x="762" y="203954"/>
            <a:ext cx="12190476" cy="647261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45144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Recordemos: Regresión Logística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453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45144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Recordemos: Regresión Logística</a:t>
            </a:r>
            <a:endParaRPr lang="en-GB" sz="3600" b="1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0" y="985271"/>
            <a:ext cx="3896947" cy="93061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866" y="1698171"/>
            <a:ext cx="4285343" cy="28568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08" y="2307602"/>
            <a:ext cx="3899993" cy="10451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516" y="3526666"/>
            <a:ext cx="2491828" cy="6715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408" y="4444581"/>
            <a:ext cx="4565667" cy="10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7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298864" y="3615604"/>
            <a:ext cx="3363618" cy="9681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25000"/>
                </a:srgbClr>
              </a:gs>
              <a:gs pos="50000">
                <a:schemeClr val="accent2">
                  <a:lumMod val="40000"/>
                  <a:lumOff val="60000"/>
                  <a:alpha val="22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Etapas Sistema de Clasificación y Reconocimiento de Patrones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" y="2447579"/>
            <a:ext cx="5715697" cy="23360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35" y="1690688"/>
            <a:ext cx="4568930" cy="499484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724775" y="3200399"/>
            <a:ext cx="2216893" cy="19844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45144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Recordemos: Regresión Logística</a:t>
            </a:r>
            <a:endParaRPr lang="en-GB" sz="3600" b="1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14016" y="1189038"/>
            <a:ext cx="11477984" cy="534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Así como en la regresión lineal , podemos correlacionar modelos simples: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La </a:t>
            </a:r>
            <a:r>
              <a:rPr lang="es-CO" altLang="en-US" b="1" dirty="0" smtClean="0"/>
              <a:t>Obesidad </a:t>
            </a:r>
            <a:r>
              <a:rPr lang="es-CO" altLang="en-US" dirty="0" smtClean="0"/>
              <a:t> de los ratones se puede predecir en función del </a:t>
            </a:r>
            <a:r>
              <a:rPr lang="es-CO" altLang="en-US" b="1" dirty="0" smtClean="0"/>
              <a:t>Peso</a:t>
            </a:r>
            <a:endParaRPr lang="es-CO" alt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O modelos más complejos:.</a:t>
            </a:r>
          </a:p>
          <a:p>
            <a:pPr marL="0" indent="0">
              <a:buNone/>
            </a:pPr>
            <a:r>
              <a:rPr lang="es-CO" altLang="en-US" b="1" dirty="0"/>
              <a:t>Obesidad </a:t>
            </a:r>
            <a:r>
              <a:rPr lang="es-CO" altLang="en-US" dirty="0"/>
              <a:t> </a:t>
            </a:r>
            <a:r>
              <a:rPr lang="es-CO" altLang="en-US" dirty="0" smtClean="0"/>
              <a:t>predicha en </a:t>
            </a:r>
            <a:r>
              <a:rPr lang="es-CO" altLang="en-US" dirty="0"/>
              <a:t>función del </a:t>
            </a:r>
            <a:r>
              <a:rPr lang="es-CO" altLang="en-US" b="1" dirty="0" smtClean="0"/>
              <a:t>Peso + Genotipo</a:t>
            </a:r>
            <a:endParaRPr lang="es-CO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altLang="en-US" dirty="0" smtClean="0"/>
              <a:t>O aun más complejos:</a:t>
            </a:r>
          </a:p>
          <a:p>
            <a:pPr marL="0" indent="0">
              <a:buNone/>
            </a:pPr>
            <a:r>
              <a:rPr lang="es-CO" altLang="en-US" b="1" dirty="0" smtClean="0"/>
              <a:t>Obesidad </a:t>
            </a:r>
            <a:r>
              <a:rPr lang="es-CO" altLang="en-US" dirty="0" smtClean="0"/>
              <a:t> predicha </a:t>
            </a:r>
            <a:r>
              <a:rPr lang="es-CO" altLang="en-US" dirty="0"/>
              <a:t>en función del </a:t>
            </a:r>
            <a:r>
              <a:rPr lang="es-CO" altLang="en-US" b="1" dirty="0"/>
              <a:t>Peso + </a:t>
            </a:r>
            <a:r>
              <a:rPr lang="es-CO" altLang="en-US" b="1" dirty="0" smtClean="0"/>
              <a:t>Genotipo + Edad + Signo Zodiacal</a:t>
            </a:r>
            <a:endParaRPr lang="es-CO" alt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CO" altLang="en-US" dirty="0"/>
          </a:p>
        </p:txBody>
      </p:sp>
      <p:sp>
        <p:nvSpPr>
          <p:cNvPr id="3" name="Rectángulo redondeado 2"/>
          <p:cNvSpPr/>
          <p:nvPr/>
        </p:nvSpPr>
        <p:spPr>
          <a:xfrm>
            <a:off x="9608457" y="4426857"/>
            <a:ext cx="2394857" cy="103051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/>
          <p:cNvSpPr txBox="1"/>
          <p:nvPr/>
        </p:nvSpPr>
        <p:spPr>
          <a:xfrm>
            <a:off x="4731657" y="5536153"/>
            <a:ext cx="5762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n-US" sz="2400" dirty="0" smtClean="0"/>
              <a:t>Podemos analizar si el efecto de determinada variable (Característica) es significativamente diferente de 0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940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062" y="381304"/>
            <a:ext cx="11985938" cy="886691"/>
          </a:xfrm>
        </p:spPr>
        <p:txBody>
          <a:bodyPr>
            <a:noAutofit/>
          </a:bodyPr>
          <a:lstStyle/>
          <a:p>
            <a:r>
              <a:rPr lang="es-CO" sz="3600" b="1" dirty="0" smtClean="0"/>
              <a:t>Selección de características a través del desempeño del modelo</a:t>
            </a:r>
            <a:br>
              <a:rPr lang="es-CO" sz="3600" b="1" dirty="0" smtClean="0"/>
            </a:br>
            <a:r>
              <a:rPr lang="es-CO" sz="2800" b="1" dirty="0" smtClean="0"/>
              <a:t>Regresión Logística en Python</a:t>
            </a:r>
            <a:endParaRPr lang="en-GB" sz="28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" y="1443310"/>
            <a:ext cx="11509829" cy="38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4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486" y="0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Regresión Logística en Python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425"/>
            <a:ext cx="12192000" cy="439276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01679" y="892650"/>
            <a:ext cx="55559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dirty="0" smtClean="0"/>
              <a:t>Pre-procesamiento de los datos:</a:t>
            </a:r>
            <a:endParaRPr lang="en-GB" sz="3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86" y="3291421"/>
            <a:ext cx="4314285" cy="304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0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486" y="0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Regresión Logística en Python</a:t>
            </a:r>
            <a:endParaRPr lang="en-GB" sz="3600" b="1" dirty="0"/>
          </a:p>
        </p:txBody>
      </p:sp>
      <p:sp>
        <p:nvSpPr>
          <p:cNvPr id="7" name="Rectángulo 6"/>
          <p:cNvSpPr/>
          <p:nvPr/>
        </p:nvSpPr>
        <p:spPr>
          <a:xfrm>
            <a:off x="201679" y="892650"/>
            <a:ext cx="7348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dirty="0" smtClean="0"/>
              <a:t>Creamos un modelo de regresión Logística:</a:t>
            </a:r>
            <a:endParaRPr lang="en-GB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425"/>
            <a:ext cx="12192000" cy="43911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68541"/>
            <a:ext cx="12192000" cy="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486" y="0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Regresión Logística en Python</a:t>
            </a:r>
            <a:endParaRPr lang="en-GB" sz="3600" b="1" dirty="0"/>
          </a:p>
        </p:txBody>
      </p:sp>
      <p:sp>
        <p:nvSpPr>
          <p:cNvPr id="7" name="Rectángulo 6"/>
          <p:cNvSpPr/>
          <p:nvPr/>
        </p:nvSpPr>
        <p:spPr>
          <a:xfrm>
            <a:off x="201679" y="892650"/>
            <a:ext cx="11410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dirty="0" smtClean="0"/>
              <a:t>Podemos inspeccionar los coeficientes asociados a cada dimensión:</a:t>
            </a:r>
            <a:endParaRPr lang="en-GB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425"/>
            <a:ext cx="12192000" cy="18167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6292"/>
            <a:ext cx="12192000" cy="34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486" y="0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Regresión Logística en Python</a:t>
            </a:r>
            <a:endParaRPr lang="en-GB" sz="3600" b="1" dirty="0"/>
          </a:p>
        </p:txBody>
      </p:sp>
      <p:sp>
        <p:nvSpPr>
          <p:cNvPr id="7" name="Rectángulo 6"/>
          <p:cNvSpPr/>
          <p:nvPr/>
        </p:nvSpPr>
        <p:spPr>
          <a:xfrm>
            <a:off x="201679" y="892650"/>
            <a:ext cx="107214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dirty="0" smtClean="0"/>
              <a:t>Eliminamos las características que contribuyen poco al modelo:</a:t>
            </a:r>
            <a:endParaRPr lang="en-GB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3612"/>
            <a:ext cx="12192000" cy="34966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84915"/>
            <a:ext cx="12192000" cy="8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486" y="0"/>
            <a:ext cx="10515600" cy="886691"/>
          </a:xfrm>
        </p:spPr>
        <p:txBody>
          <a:bodyPr>
            <a:normAutofit fontScale="90000"/>
          </a:bodyPr>
          <a:lstStyle/>
          <a:p>
            <a:r>
              <a:rPr lang="es-CO" sz="3600" b="1" dirty="0" smtClean="0"/>
              <a:t>Eliminación de Características hacia atrás </a:t>
            </a:r>
            <a:r>
              <a:rPr lang="es-CO" sz="2200" b="1" dirty="0" smtClean="0"/>
              <a:t>(</a:t>
            </a:r>
            <a:r>
              <a:rPr lang="es-CO" sz="2200" b="1" dirty="0" err="1" smtClean="0"/>
              <a:t>Backward</a:t>
            </a:r>
            <a:r>
              <a:rPr lang="es-CO" sz="2200" b="1" dirty="0" smtClean="0"/>
              <a:t> </a:t>
            </a:r>
            <a:r>
              <a:rPr lang="es-CO" sz="2200" b="1" dirty="0" err="1" smtClean="0"/>
              <a:t>Feature</a:t>
            </a:r>
            <a:r>
              <a:rPr lang="es-CO" sz="2200" b="1" dirty="0" smtClean="0"/>
              <a:t> </a:t>
            </a:r>
            <a:r>
              <a:rPr lang="es-CO" sz="2200" b="1" dirty="0" err="1" smtClean="0"/>
              <a:t>Elimination</a:t>
            </a:r>
            <a:r>
              <a:rPr lang="es-CO" sz="2200" b="1" dirty="0" smtClean="0"/>
              <a:t>)</a:t>
            </a:r>
            <a:endParaRPr lang="en-GB" sz="3600" b="1" dirty="0"/>
          </a:p>
        </p:txBody>
      </p:sp>
      <p:sp>
        <p:nvSpPr>
          <p:cNvPr id="7" name="Rectángulo 6"/>
          <p:cNvSpPr/>
          <p:nvPr/>
        </p:nvSpPr>
        <p:spPr>
          <a:xfrm>
            <a:off x="525529" y="1117340"/>
            <a:ext cx="9926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2800" dirty="0" smtClean="0"/>
              <a:t>Como automatizamos el proceso de eliminación de características?</a:t>
            </a:r>
            <a:endParaRPr lang="en-GB" sz="28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57008" y="1871209"/>
            <a:ext cx="11477984" cy="534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CO" altLang="en-US" dirty="0"/>
              <a:t>Primero tomamos todas las n </a:t>
            </a:r>
            <a:r>
              <a:rPr lang="es-CO" altLang="en-US" dirty="0" smtClean="0"/>
              <a:t>características </a:t>
            </a:r>
            <a:r>
              <a:rPr lang="es-CO" altLang="en-US" dirty="0"/>
              <a:t>presentes en nuestro conjunto de datos y entrenamos el modelo </a:t>
            </a:r>
            <a:r>
              <a:rPr lang="es-CO" altLang="en-US" dirty="0" smtClean="0"/>
              <a:t>usándolas.</a:t>
            </a:r>
          </a:p>
          <a:p>
            <a:pPr marL="514350" indent="-514350">
              <a:buFont typeface="+mj-lt"/>
              <a:buAutoNum type="arabicPeriod"/>
            </a:pPr>
            <a:r>
              <a:rPr lang="es-CO" altLang="en-US" dirty="0" smtClean="0"/>
              <a:t>Luego </a:t>
            </a:r>
            <a:r>
              <a:rPr lang="es-CO" altLang="en-US" dirty="0"/>
              <a:t>calculamos el rendimiento del </a:t>
            </a:r>
            <a:r>
              <a:rPr lang="es-CO" altLang="en-US" dirty="0" smtClean="0"/>
              <a:t>modelo.</a:t>
            </a:r>
          </a:p>
          <a:p>
            <a:pPr marL="514350" indent="-514350">
              <a:buFont typeface="+mj-lt"/>
              <a:buAutoNum type="arabicPeriod"/>
            </a:pPr>
            <a:r>
              <a:rPr lang="es-CO" altLang="en-US" dirty="0" smtClean="0"/>
              <a:t>Ahora</a:t>
            </a:r>
            <a:r>
              <a:rPr lang="es-CO" altLang="en-US" dirty="0"/>
              <a:t>, calculamos el rendimiento del modelo después de eliminar cada </a:t>
            </a:r>
            <a:r>
              <a:rPr lang="es-CO" altLang="en-US" dirty="0" smtClean="0"/>
              <a:t>característica (n </a:t>
            </a:r>
            <a:r>
              <a:rPr lang="es-CO" altLang="en-US" dirty="0"/>
              <a:t>veces), es decir, </a:t>
            </a:r>
            <a:r>
              <a:rPr lang="es-CO" altLang="en-US" dirty="0" smtClean="0"/>
              <a:t>eliminamos una </a:t>
            </a:r>
            <a:r>
              <a:rPr lang="es-CO" altLang="en-US" dirty="0"/>
              <a:t>variable cada vez y entrenamos el modelo </a:t>
            </a:r>
            <a:r>
              <a:rPr lang="es-CO" altLang="en-US" dirty="0" smtClean="0"/>
              <a:t>con las </a:t>
            </a:r>
            <a:r>
              <a:rPr lang="es-CO" altLang="en-US" dirty="0"/>
              <a:t>n-1 </a:t>
            </a:r>
            <a:r>
              <a:rPr lang="es-CO" altLang="en-US" dirty="0" smtClean="0"/>
              <a:t> características restantes</a:t>
            </a:r>
          </a:p>
          <a:p>
            <a:pPr marL="514350" indent="-514350">
              <a:buFont typeface="+mj-lt"/>
              <a:buAutoNum type="arabicPeriod"/>
            </a:pPr>
            <a:r>
              <a:rPr lang="es-CO" altLang="en-US" dirty="0" smtClean="0"/>
              <a:t>Identificamos </a:t>
            </a:r>
            <a:r>
              <a:rPr lang="es-CO" altLang="en-US" dirty="0"/>
              <a:t>la variable cuya eliminación ha producido el cambio más pequeño (o nulo) en el rendimiento del modelo, y luego descartamos esa variable</a:t>
            </a:r>
          </a:p>
          <a:p>
            <a:pPr marL="514350" indent="-514350">
              <a:buFont typeface="+mj-lt"/>
              <a:buAutoNum type="arabicPeriod"/>
            </a:pPr>
            <a:r>
              <a:rPr lang="es-CO" altLang="en-US" dirty="0"/>
              <a:t>Repita este proceso hasta que no se pueda descartar ninguna variable</a:t>
            </a:r>
          </a:p>
        </p:txBody>
      </p:sp>
    </p:spTree>
    <p:extLst>
      <p:ext uri="{BB962C8B-B14F-4D97-AF65-F5344CB8AC3E}">
        <p14:creationId xmlns:p14="http://schemas.microsoft.com/office/powerpoint/2010/main" val="216929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486" y="0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err="1" smtClean="0"/>
              <a:t>Recursive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Feature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Elimination</a:t>
            </a:r>
            <a:r>
              <a:rPr lang="es-CO" sz="3600" b="1" dirty="0" smtClean="0"/>
              <a:t> (RFE) en Python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577"/>
            <a:ext cx="12192000" cy="156992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4412343" y="1347064"/>
            <a:ext cx="2467428" cy="62040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2570"/>
            <a:ext cx="12192000" cy="133702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01679" y="4070734"/>
            <a:ext cx="107118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dirty="0" smtClean="0"/>
              <a:t>Al descartar características, estamos afectando los coeficientes </a:t>
            </a:r>
          </a:p>
          <a:p>
            <a:r>
              <a:rPr lang="es-CO" altLang="en-US" sz="3200" dirty="0" smtClean="0"/>
              <a:t>de las características que quedan.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2110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486" y="0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err="1" smtClean="0"/>
              <a:t>Recursive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Feature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Elimination</a:t>
            </a:r>
            <a:r>
              <a:rPr lang="es-CO" sz="3600" b="1" dirty="0" smtClean="0"/>
              <a:t> (RFE) en Python</a:t>
            </a:r>
            <a:endParaRPr lang="en-GB" sz="3600" b="1" dirty="0"/>
          </a:p>
        </p:txBody>
      </p:sp>
      <p:sp>
        <p:nvSpPr>
          <p:cNvPr id="10" name="Rectángulo 9"/>
          <p:cNvSpPr/>
          <p:nvPr/>
        </p:nvSpPr>
        <p:spPr>
          <a:xfrm>
            <a:off x="172650" y="886691"/>
            <a:ext cx="6084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dirty="0" smtClean="0"/>
              <a:t>Analizando los resultados tenemos:</a:t>
            </a:r>
            <a:endParaRPr lang="en-GB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1526"/>
            <a:ext cx="12192000" cy="14151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2788"/>
            <a:ext cx="12192000" cy="23697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78119"/>
            <a:ext cx="12192000" cy="139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45144"/>
            <a:ext cx="10515600" cy="88669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Recordemos: Arboles de Decisión</a:t>
            </a:r>
            <a:endParaRPr lang="en-GB" sz="3600" b="1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457200"/>
            <a:ext cx="1066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/>
              <a:t>Jugar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tenis</a:t>
            </a:r>
            <a:endParaRPr lang="es-ES" altLang="en-US" dirty="0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3029403" y="1600200"/>
          <a:ext cx="652145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Visio" r:id="rId3" imgW="6209640" imgH="3556440" progId="Visio.Drawing.6">
                  <p:embed/>
                </p:oleObj>
              </mc:Choice>
              <mc:Fallback>
                <p:oleObj name="Visio" r:id="rId3" imgW="6209640" imgH="355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403" y="1600200"/>
                        <a:ext cx="652145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19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 err="1"/>
              <a:t>Representación</a:t>
            </a:r>
            <a:r>
              <a:rPr lang="en-US" altLang="zh-TW" b="1" dirty="0"/>
              <a:t> de un </a:t>
            </a:r>
            <a:r>
              <a:rPr lang="en-US" altLang="zh-TW" b="1" dirty="0" err="1"/>
              <a:t>Patrón</a:t>
            </a:r>
            <a:endParaRPr lang="en-US" altLang="zh-TW" b="1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Un </a:t>
            </a:r>
            <a:r>
              <a:rPr lang="en-US" altLang="zh-TW" dirty="0" err="1" smtClean="0">
                <a:latin typeface="Times New Roman" panose="02020603050405020304" pitchFamily="18" charset="0"/>
                <a:ea typeface="新細明體" pitchFamily="18" charset="-120"/>
              </a:rPr>
              <a:t>patrón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ea typeface="新細明體" pitchFamily="18" charset="-120"/>
              </a:rPr>
              <a:t>es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ea typeface="新細明體" pitchFamily="18" charset="-120"/>
              </a:rPr>
              <a:t>representado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ea typeface="新細明體" pitchFamily="18" charset="-120"/>
              </a:rPr>
              <a:t>por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 un </a:t>
            </a:r>
            <a:r>
              <a:rPr lang="en-US" altLang="zh-TW" dirty="0" err="1" smtClean="0">
                <a:latin typeface="Times New Roman" panose="02020603050405020304" pitchFamily="18" charset="0"/>
                <a:ea typeface="新細明體" pitchFamily="18" charset="-120"/>
              </a:rPr>
              <a:t>conjunto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 de </a:t>
            </a:r>
            <a:r>
              <a:rPr lang="en-US" altLang="zh-TW" i="1" dirty="0" smtClean="0">
                <a:solidFill>
                  <a:srgbClr val="FF3300"/>
                </a:solidFill>
                <a:latin typeface="Times New Roman" panose="02020603050405020304" pitchFamily="18" charset="0"/>
                <a:ea typeface="新細明體" pitchFamily="18" charset="-120"/>
              </a:rPr>
              <a:t>d</a:t>
            </a:r>
            <a:r>
              <a:rPr lang="en-US" altLang="zh-TW" dirty="0" smtClean="0">
                <a:solidFill>
                  <a:srgbClr val="FF3300"/>
                </a:solidFill>
                <a:latin typeface="Times New Roman" panose="02020603050405020304" pitchFamily="18" charset="0"/>
                <a:ea typeface="新細明體" pitchFamily="18" charset="-120"/>
              </a:rPr>
              <a:t> </a:t>
            </a:r>
            <a:r>
              <a:rPr lang="en-US" altLang="zh-TW" dirty="0" err="1" smtClean="0">
                <a:solidFill>
                  <a:srgbClr val="FF3300"/>
                </a:solidFill>
                <a:latin typeface="Times New Roman" panose="02020603050405020304" pitchFamily="18" charset="0"/>
                <a:ea typeface="新細明體" pitchFamily="18" charset="-120"/>
              </a:rPr>
              <a:t>características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, o </a:t>
            </a:r>
            <a:r>
              <a:rPr lang="en-US" altLang="zh-TW" dirty="0" err="1" smtClean="0">
                <a:latin typeface="Times New Roman" panose="02020603050405020304" pitchFamily="18" charset="0"/>
                <a:ea typeface="新細明體" pitchFamily="18" charset="-120"/>
              </a:rPr>
              <a:t>atributos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, </a:t>
            </a:r>
            <a:r>
              <a:rPr lang="en-US" altLang="zh-TW" dirty="0" err="1" smtClean="0">
                <a:latin typeface="Times New Roman" panose="02020603050405020304" pitchFamily="18" charset="0"/>
                <a:ea typeface="新細明體" pitchFamily="18" charset="-120"/>
              </a:rPr>
              <a:t>visto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ea typeface="新細明體" pitchFamily="18" charset="-120"/>
              </a:rPr>
              <a:t>como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 un vector  </a:t>
            </a:r>
            <a:r>
              <a:rPr lang="en-US" altLang="zh-TW" i="1" dirty="0" smtClean="0">
                <a:latin typeface="Times New Roman" panose="02020603050405020304" pitchFamily="18" charset="0"/>
                <a:ea typeface="新細明體" pitchFamily="18" charset="-120"/>
              </a:rPr>
              <a:t>d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-dimensional </a:t>
            </a:r>
            <a:r>
              <a:rPr lang="en-US" altLang="zh-TW" i="1" dirty="0" smtClean="0">
                <a:solidFill>
                  <a:srgbClr val="FF3300"/>
                </a:solidFill>
                <a:latin typeface="Times New Roman" panose="02020603050405020304" pitchFamily="18" charset="0"/>
                <a:ea typeface="新細明體" pitchFamily="18" charset="-120"/>
              </a:rPr>
              <a:t>vector de </a:t>
            </a:r>
            <a:r>
              <a:rPr lang="en-US" altLang="zh-TW" i="1" dirty="0" err="1" smtClean="0">
                <a:solidFill>
                  <a:srgbClr val="FF3300"/>
                </a:solidFill>
                <a:latin typeface="Times New Roman" panose="02020603050405020304" pitchFamily="18" charset="0"/>
                <a:ea typeface="新細明體" pitchFamily="18" charset="-120"/>
              </a:rPr>
              <a:t>características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</a:rPr>
              <a:t>. </a:t>
            </a:r>
          </a:p>
        </p:txBody>
      </p:sp>
      <p:graphicFrame>
        <p:nvGraphicFramePr>
          <p:cNvPr id="225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611167"/>
              </p:ext>
            </p:extLst>
          </p:nvPr>
        </p:nvGraphicFramePr>
        <p:xfrm>
          <a:off x="3139343" y="3733800"/>
          <a:ext cx="5705475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3" imgW="1155700" imgH="241300" progId="Equation.DSMT4">
                  <p:embed/>
                </p:oleObj>
              </mc:Choice>
              <mc:Fallback>
                <p:oleObj name="Equation" r:id="rId3" imgW="11557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343" y="3733800"/>
                        <a:ext cx="5705475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51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bldLvl="5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Jugar</a:t>
            </a:r>
            <a:r>
              <a:rPr lang="en-US" altLang="en-US" dirty="0" smtClean="0"/>
              <a:t> </a:t>
            </a:r>
            <a:r>
              <a:rPr lang="en-US" altLang="en-US" dirty="0"/>
              <a:t>Tennis</a:t>
            </a:r>
            <a:endParaRPr lang="es-E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Disyunción de conjunciones: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(Outlook = Sunny </a:t>
            </a:r>
            <a:r>
              <a:rPr lang="en-US" altLang="en-US" b="1"/>
              <a:t>And</a:t>
            </a:r>
            <a:r>
              <a:rPr lang="en-US" altLang="en-US"/>
              <a:t> Humidity = Normal)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b="1"/>
              <a:t>Or	</a:t>
            </a:r>
            <a:r>
              <a:rPr lang="en-US" altLang="en-US"/>
              <a:t>	(Outlook = Overcast)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b="1"/>
              <a:t>Or</a:t>
            </a:r>
            <a:r>
              <a:rPr lang="en-US" altLang="en-US"/>
              <a:t>	(Outlook = Rain </a:t>
            </a:r>
            <a:r>
              <a:rPr lang="en-US" altLang="en-US" b="1"/>
              <a:t>And </a:t>
            </a:r>
            <a:r>
              <a:rPr lang="en-US" altLang="en-US"/>
              <a:t>Wind = Weak)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endParaRPr lang="es-ES" altLang="en-US"/>
          </a:p>
          <a:p>
            <a:pPr>
              <a:buFont typeface="Wingdings" panose="05000000000000000000" pitchFamily="2" charset="2"/>
              <a:buNone/>
            </a:pPr>
            <a:endParaRPr lang="es-ES" alt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Recordemos: Arboles de Decisión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4345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80898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endParaRPr lang="en-US" altLang="en-US" sz="3600" dirty="0" smtClean="0"/>
          </a:p>
        </p:txBody>
      </p:sp>
      <p:sp>
        <p:nvSpPr>
          <p:cNvPr id="8089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sz="2400" dirty="0" err="1" smtClean="0"/>
              <a:t>Información</a:t>
            </a:r>
            <a:r>
              <a:rPr lang="en-US" altLang="en-US" sz="2400" dirty="0" smtClean="0"/>
              <a:t>:</a:t>
            </a:r>
            <a:endParaRPr lang="en-US" altLang="en-US" sz="2400" dirty="0"/>
          </a:p>
          <a:p>
            <a:r>
              <a:rPr lang="en-US" altLang="en-US" sz="2400" dirty="0" err="1" smtClean="0">
                <a:solidFill>
                  <a:srgbClr val="FF0000"/>
                </a:solidFill>
              </a:rPr>
              <a:t>reducción</a:t>
            </a:r>
            <a:r>
              <a:rPr lang="en-US" altLang="en-US" sz="2400" dirty="0" smtClean="0">
                <a:solidFill>
                  <a:srgbClr val="FF0000"/>
                </a:solidFill>
              </a:rPr>
              <a:t> de la </a:t>
            </a:r>
            <a:r>
              <a:rPr lang="en-US" altLang="en-US" sz="2400" dirty="0" err="1" smtClean="0">
                <a:solidFill>
                  <a:srgbClr val="FF0000"/>
                </a:solidFill>
              </a:rPr>
              <a:t>incertidumbre</a:t>
            </a:r>
            <a:r>
              <a:rPr lang="en-US" altLang="en-US" sz="2400" dirty="0" smtClean="0">
                <a:solidFill>
                  <a:srgbClr val="FF0000"/>
                </a:solidFill>
              </a:rPr>
              <a:t> (</a:t>
            </a:r>
            <a:r>
              <a:rPr lang="en-US" altLang="en-US" sz="2400" dirty="0" err="1" smtClean="0">
                <a:solidFill>
                  <a:srgbClr val="FF0000"/>
                </a:solidFill>
              </a:rPr>
              <a:t>Entropia</a:t>
            </a:r>
            <a:r>
              <a:rPr lang="en-US" altLang="en-US" sz="2400" dirty="0" smtClean="0">
                <a:solidFill>
                  <a:srgbClr val="FF0000"/>
                </a:solidFill>
              </a:rPr>
              <a:t>)</a:t>
            </a:r>
            <a:endParaRPr lang="en-US" altLang="en-US" sz="2400" dirty="0">
              <a:solidFill>
                <a:srgbClr val="FF0000"/>
              </a:solidFill>
            </a:endParaRPr>
          </a:p>
          <a:p>
            <a:endParaRPr lang="en-US" altLang="en-US" sz="2400" dirty="0"/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2901951" y="2636839"/>
          <a:ext cx="349567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5" imgW="1904760" imgH="419040" progId="Equation.DSMT4">
                  <p:embed/>
                </p:oleObj>
              </mc:Choice>
              <mc:Fallback>
                <p:oleObj name="Equation" r:id="rId5" imgW="19047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1" y="2636839"/>
                        <a:ext cx="3495675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1287124" y="4217990"/>
            <a:ext cx="4572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/>
            <a:r>
              <a:rPr lang="en-US" altLang="en-US" sz="2000" dirty="0" err="1" smtClean="0">
                <a:latin typeface="Calibri" panose="020F0502020204030204" pitchFamily="34" charset="0"/>
              </a:rPr>
              <a:t>Observando</a:t>
            </a:r>
            <a:r>
              <a:rPr lang="en-US" altLang="en-US" sz="2000" dirty="0" smtClean="0">
                <a:latin typeface="Calibri" panose="020F0502020204030204" pitchFamily="34" charset="0"/>
              </a:rPr>
              <a:t> que el </a:t>
            </a:r>
            <a:r>
              <a:rPr lang="en-US" altLang="en-US" sz="2000" dirty="0" err="1" smtClean="0">
                <a:latin typeface="Calibri" panose="020F0502020204030204" pitchFamily="34" charset="0"/>
              </a:rPr>
              <a:t>lanzamiento</a:t>
            </a:r>
            <a:r>
              <a:rPr lang="en-US" altLang="en-US" sz="2000" dirty="0" smtClean="0">
                <a:latin typeface="Calibri" panose="020F0502020204030204" pitchFamily="34" charset="0"/>
              </a:rPr>
              <a:t> </a:t>
            </a:r>
            <a:r>
              <a:rPr lang="en-US" altLang="en-US" sz="2000" smtClean="0">
                <a:latin typeface="Calibri" panose="020F0502020204030204" pitchFamily="34" charset="0"/>
              </a:rPr>
              <a:t>de la moneda</a:t>
            </a:r>
            <a:r>
              <a:rPr lang="en-US" altLang="en-US" sz="2000" dirty="0" smtClean="0">
                <a:latin typeface="Calibri" panose="020F0502020204030204" pitchFamily="34" charset="0"/>
              </a:rPr>
              <a:t> </a:t>
            </a:r>
            <a:r>
              <a:rPr lang="en-US" altLang="en-US" sz="2000" dirty="0" err="1" smtClean="0">
                <a:latin typeface="Calibri" panose="020F0502020204030204" pitchFamily="34" charset="0"/>
              </a:rPr>
              <a:t>cayó</a:t>
            </a:r>
            <a:r>
              <a:rPr lang="en-US" altLang="en-US" sz="2000" dirty="0" smtClean="0">
                <a:latin typeface="Calibri" panose="020F0502020204030204" pitchFamily="34" charset="0"/>
              </a:rPr>
              <a:t> CARA!!</a:t>
            </a:r>
          </a:p>
          <a:p>
            <a:pPr marL="0" indent="0" eaLnBrk="1" hangingPunct="1"/>
            <a:endParaRPr lang="en-US" altLang="en-US" sz="2000" dirty="0" smtClean="0">
              <a:latin typeface="Calibri" panose="020F0502020204030204" pitchFamily="34" charset="0"/>
            </a:endParaRPr>
          </a:p>
          <a:p>
            <a:pPr marL="0" indent="0" eaLnBrk="1" hangingPunct="1"/>
            <a:r>
              <a:rPr lang="en-US" altLang="en-US" sz="2000" dirty="0" err="1" smtClean="0">
                <a:latin typeface="Calibri" panose="020F0502020204030204" pitchFamily="34" charset="0"/>
              </a:rPr>
              <a:t>Observando</a:t>
            </a:r>
            <a:r>
              <a:rPr lang="en-US" altLang="en-US" sz="2000" dirty="0" smtClean="0">
                <a:latin typeface="Calibri" panose="020F0502020204030204" pitchFamily="34" charset="0"/>
              </a:rPr>
              <a:t> que el </a:t>
            </a:r>
            <a:r>
              <a:rPr lang="en-US" altLang="en-US" sz="2000" dirty="0" err="1" smtClean="0">
                <a:latin typeface="Calibri" panose="020F0502020204030204" pitchFamily="34" charset="0"/>
              </a:rPr>
              <a:t>lanzamiento</a:t>
            </a:r>
            <a:r>
              <a:rPr lang="en-US" altLang="en-US" sz="2000" dirty="0" smtClean="0">
                <a:latin typeface="Calibri" panose="020F0502020204030204" pitchFamily="34" charset="0"/>
              </a:rPr>
              <a:t> del dado </a:t>
            </a:r>
            <a:r>
              <a:rPr lang="en-US" altLang="en-US" sz="2000" dirty="0" err="1" smtClean="0">
                <a:latin typeface="Calibri" panose="020F0502020204030204" pitchFamily="34" charset="0"/>
              </a:rPr>
              <a:t>arrojó</a:t>
            </a:r>
            <a:r>
              <a:rPr lang="en-US" altLang="en-US" sz="2000" dirty="0" smtClean="0">
                <a:latin typeface="Calibri" panose="020F0502020204030204" pitchFamily="34" charset="0"/>
              </a:rPr>
              <a:t> el </a:t>
            </a:r>
            <a:r>
              <a:rPr lang="en-US" altLang="en-US" sz="2000" dirty="0" err="1" smtClean="0">
                <a:latin typeface="Calibri" panose="020F0502020204030204" pitchFamily="34" charset="0"/>
              </a:rPr>
              <a:t>número</a:t>
            </a:r>
            <a:r>
              <a:rPr lang="en-US" altLang="en-US" sz="2000" dirty="0" smtClean="0">
                <a:latin typeface="Calibri" panose="020F0502020204030204" pitchFamily="34" charset="0"/>
              </a:rPr>
              <a:t> 6.</a:t>
            </a:r>
            <a:endParaRPr lang="en-US" altLang="en-US" sz="20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20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2000" dirty="0">
              <a:latin typeface="Calibri" panose="020F0502020204030204" pitchFamily="34" charset="0"/>
            </a:endParaRPr>
          </a:p>
        </p:txBody>
      </p:sp>
      <p:sp>
        <p:nvSpPr>
          <p:cNvPr id="80905" name="Line 9"/>
          <p:cNvSpPr>
            <a:spLocks noChangeShapeType="1"/>
          </p:cNvSpPr>
          <p:nvPr/>
        </p:nvSpPr>
        <p:spPr bwMode="auto">
          <a:xfrm>
            <a:off x="6167438" y="4684713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80907" name="Object 11"/>
          <p:cNvGraphicFramePr>
            <a:graphicFrameLocks noChangeAspect="1"/>
          </p:cNvGraphicFramePr>
          <p:nvPr/>
        </p:nvGraphicFramePr>
        <p:xfrm>
          <a:off x="6959600" y="4445000"/>
          <a:ext cx="19573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7" imgW="1066680" imgH="228600" progId="Equation.DSMT4">
                  <p:embed/>
                </p:oleObj>
              </mc:Choice>
              <mc:Fallback>
                <p:oleObj name="Equation" r:id="rId7" imgW="1066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4445000"/>
                        <a:ext cx="19573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8" name="Line 12"/>
          <p:cNvSpPr>
            <a:spLocks noChangeShapeType="1"/>
          </p:cNvSpPr>
          <p:nvPr/>
        </p:nvSpPr>
        <p:spPr bwMode="auto">
          <a:xfrm>
            <a:off x="5951538" y="530860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80909" name="Object 13"/>
          <p:cNvGraphicFramePr>
            <a:graphicFrameLocks noChangeAspect="1"/>
          </p:cNvGraphicFramePr>
          <p:nvPr/>
        </p:nvGraphicFramePr>
        <p:xfrm>
          <a:off x="6959601" y="5103814"/>
          <a:ext cx="23526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9" imgW="1282680" imgH="228600" progId="Equation.DSMT4">
                  <p:embed/>
                </p:oleObj>
              </mc:Choice>
              <mc:Fallback>
                <p:oleObj name="Equation" r:id="rId9" imgW="1282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1" y="5103814"/>
                        <a:ext cx="23526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1" name="Text Box 15"/>
          <p:cNvSpPr txBox="1">
            <a:spLocks noChangeArrowheads="1"/>
          </p:cNvSpPr>
          <p:nvPr/>
        </p:nvSpPr>
        <p:spPr bwMode="auto">
          <a:xfrm>
            <a:off x="1925587" y="3445014"/>
            <a:ext cx="76828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CO" altLang="en-US" sz="2000" dirty="0" smtClean="0">
                <a:latin typeface="Calibri" panose="020F0502020204030204" pitchFamily="34" charset="0"/>
              </a:rPr>
              <a:t>Si </a:t>
            </a:r>
            <a:r>
              <a:rPr lang="es-CO" altLang="en-US" sz="2000" dirty="0">
                <a:latin typeface="Calibri" panose="020F0502020204030204" pitchFamily="34" charset="0"/>
              </a:rPr>
              <a:t>la probabilidad de que ocurra este evento es pequeña y sucede</a:t>
            </a:r>
          </a:p>
          <a:p>
            <a:r>
              <a:rPr lang="es-CO" altLang="en-US" sz="2000" dirty="0">
                <a:latin typeface="Calibri" panose="020F0502020204030204" pitchFamily="34" charset="0"/>
              </a:rPr>
              <a:t>La </a:t>
            </a:r>
            <a:r>
              <a:rPr lang="es-CO" altLang="en-US" sz="2000" dirty="0" smtClean="0">
                <a:latin typeface="Calibri" panose="020F0502020204030204" pitchFamily="34" charset="0"/>
              </a:rPr>
              <a:t>cantidad de información recibida es grande.</a:t>
            </a:r>
            <a:endParaRPr lang="en-US" altLang="en-US" sz="2000" dirty="0">
              <a:latin typeface="Calibri" panose="020F0502020204030204" pitchFamily="34" charset="0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4" t="36855" r="36797" b="20042"/>
          <a:stretch>
            <a:fillRect/>
          </a:stretch>
        </p:blipFill>
        <p:spPr bwMode="auto">
          <a:xfrm>
            <a:off x="7903370" y="774548"/>
            <a:ext cx="3671887" cy="274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838200" y="-97339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Recordemos: Arboles de Decisión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4510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19728" y="71610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dirty="0" err="1"/>
              <a:t>Algoritmos</a:t>
            </a:r>
            <a:r>
              <a:rPr lang="en-US" altLang="en-US" sz="3600" dirty="0"/>
              <a:t>: ID3 (Interactive </a:t>
            </a:r>
            <a:r>
              <a:rPr lang="en-US" altLang="en-US" sz="3600" dirty="0" err="1"/>
              <a:t>Dichotomizer</a:t>
            </a:r>
            <a:r>
              <a:rPr lang="en-US" altLang="en-US" sz="3600" dirty="0"/>
              <a:t> Version 3)</a:t>
            </a:r>
            <a:endParaRPr lang="es-ES" altLang="en-US" sz="36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926" y="1690688"/>
            <a:ext cx="8857673" cy="4038600"/>
          </a:xfrm>
        </p:spPr>
        <p:txBody>
          <a:bodyPr/>
          <a:lstStyle/>
          <a:p>
            <a:r>
              <a:rPr lang="es-ES" altLang="en-US" dirty="0"/>
              <a:t>Entropía</a:t>
            </a:r>
          </a:p>
          <a:p>
            <a:pPr lvl="1">
              <a:spcAft>
                <a:spcPct val="20000"/>
              </a:spcAft>
              <a:buFontTx/>
              <a:buNone/>
            </a:pPr>
            <a:r>
              <a:rPr lang="es-ES" altLang="en-US" i="1" dirty="0"/>
              <a:t>		Entropía</a:t>
            </a:r>
            <a:r>
              <a:rPr lang="es-ES" altLang="en-US" dirty="0"/>
              <a:t>(</a:t>
            </a:r>
            <a:r>
              <a:rPr lang="es-ES" altLang="en-US" i="1" dirty="0"/>
              <a:t>S</a:t>
            </a:r>
            <a:r>
              <a:rPr lang="es-ES" altLang="en-US" dirty="0"/>
              <a:t>)</a:t>
            </a:r>
            <a:r>
              <a:rPr lang="es-ES" altLang="en-US" dirty="0">
                <a:sym typeface="Symbol" panose="05050102010706020507" pitchFamily="18" charset="2"/>
              </a:rPr>
              <a:t> - </a:t>
            </a:r>
            <a:r>
              <a:rPr lang="es-ES" altLang="en-US" dirty="0" err="1">
                <a:sym typeface="Symbol" panose="05050102010706020507" pitchFamily="18" charset="2"/>
              </a:rPr>
              <a:t>p</a:t>
            </a:r>
            <a:r>
              <a:rPr lang="es-ES" altLang="en-US" baseline="-16000" dirty="0" err="1">
                <a:latin typeface="Symbol" panose="05050102010706020507" pitchFamily="18" charset="2"/>
                <a:sym typeface="tci2" pitchFamily="2" charset="2"/>
              </a:rPr>
              <a:t>Å</a:t>
            </a:r>
            <a:r>
              <a:rPr lang="es-ES" altLang="en-US" dirty="0">
                <a:sym typeface="Math1" pitchFamily="2" charset="2"/>
              </a:rPr>
              <a:t> </a:t>
            </a:r>
            <a:r>
              <a:rPr lang="es-ES" altLang="en-US" dirty="0">
                <a:sym typeface="tci2" pitchFamily="2" charset="2"/>
              </a:rPr>
              <a:t>log</a:t>
            </a:r>
            <a:r>
              <a:rPr lang="es-ES" altLang="en-US" baseline="-16000" dirty="0">
                <a:sym typeface="tci2" pitchFamily="2" charset="2"/>
              </a:rPr>
              <a:t>2 </a:t>
            </a:r>
            <a:r>
              <a:rPr lang="es-ES" altLang="en-US" dirty="0" err="1">
                <a:sym typeface="Symbol" panose="05050102010706020507" pitchFamily="18" charset="2"/>
              </a:rPr>
              <a:t>p</a:t>
            </a:r>
            <a:r>
              <a:rPr lang="es-ES" altLang="en-US" baseline="-16000" dirty="0" err="1">
                <a:latin typeface="Symbol" panose="05050102010706020507" pitchFamily="18" charset="2"/>
                <a:sym typeface="tci2" pitchFamily="2" charset="2"/>
              </a:rPr>
              <a:t>Å</a:t>
            </a:r>
            <a:r>
              <a:rPr lang="es-ES" altLang="en-US" baseline="-16000" dirty="0">
                <a:sym typeface="tci2" pitchFamily="2" charset="2"/>
              </a:rPr>
              <a:t> </a:t>
            </a:r>
            <a:r>
              <a:rPr lang="es-ES" altLang="en-US" dirty="0">
                <a:sym typeface="Symbol" panose="05050102010706020507" pitchFamily="18" charset="2"/>
              </a:rPr>
              <a:t>- </a:t>
            </a:r>
            <a:r>
              <a:rPr lang="es-ES" altLang="en-US" dirty="0" err="1">
                <a:sym typeface="Symbol" panose="05050102010706020507" pitchFamily="18" charset="2"/>
              </a:rPr>
              <a:t>p</a:t>
            </a:r>
            <a:r>
              <a:rPr lang="es-ES" altLang="en-US" baseline="-16000" dirty="0" err="1">
                <a:latin typeface="Symbol" panose="05050102010706020507" pitchFamily="18" charset="2"/>
                <a:sym typeface="tci2" pitchFamily="2" charset="2"/>
              </a:rPr>
              <a:t>Q</a:t>
            </a:r>
            <a:r>
              <a:rPr lang="es-ES" altLang="en-US" baseline="-16000" dirty="0">
                <a:sym typeface="tci2" pitchFamily="2" charset="2"/>
              </a:rPr>
              <a:t> </a:t>
            </a:r>
            <a:r>
              <a:rPr lang="es-ES" altLang="en-US" dirty="0">
                <a:sym typeface="tci2" pitchFamily="2" charset="2"/>
              </a:rPr>
              <a:t>log</a:t>
            </a:r>
            <a:r>
              <a:rPr lang="es-ES" altLang="en-US" baseline="-16000" dirty="0">
                <a:sym typeface="tci2" pitchFamily="2" charset="2"/>
              </a:rPr>
              <a:t>2 </a:t>
            </a:r>
            <a:r>
              <a:rPr lang="es-ES" altLang="en-US" dirty="0" err="1">
                <a:sym typeface="Symbol" panose="05050102010706020507" pitchFamily="18" charset="2"/>
              </a:rPr>
              <a:t>p</a:t>
            </a:r>
            <a:r>
              <a:rPr lang="es-ES" altLang="en-US" baseline="-16000" dirty="0" err="1">
                <a:latin typeface="Symbol" panose="05050102010706020507" pitchFamily="18" charset="2"/>
                <a:sym typeface="tci2" pitchFamily="2" charset="2"/>
              </a:rPr>
              <a:t>Q</a:t>
            </a:r>
            <a:endParaRPr lang="es-ES" altLang="en-US" baseline="-16000" dirty="0">
              <a:sym typeface="tci2" pitchFamily="2" charset="2"/>
            </a:endParaRPr>
          </a:p>
          <a:p>
            <a:pPr lvl="1">
              <a:lnSpc>
                <a:spcPct val="80000"/>
              </a:lnSpc>
              <a:spcAft>
                <a:spcPct val="30000"/>
              </a:spcAft>
              <a:buFontTx/>
              <a:buNone/>
            </a:pPr>
            <a:r>
              <a:rPr lang="es-ES" altLang="en-US" dirty="0" err="1">
                <a:sym typeface="Symbol" panose="05050102010706020507" pitchFamily="18" charset="2"/>
              </a:rPr>
              <a:t>p</a:t>
            </a:r>
            <a:r>
              <a:rPr lang="es-ES" altLang="en-US" baseline="-16000" dirty="0" err="1">
                <a:latin typeface="Symbol" panose="05050102010706020507" pitchFamily="18" charset="2"/>
                <a:sym typeface="tci2" pitchFamily="2" charset="2"/>
              </a:rPr>
              <a:t>Å</a:t>
            </a:r>
            <a:r>
              <a:rPr lang="es-ES" altLang="en-US" baseline="-16000" dirty="0">
                <a:sym typeface="tci2" pitchFamily="2" charset="2"/>
              </a:rPr>
              <a:t> </a:t>
            </a:r>
            <a:r>
              <a:rPr lang="es-ES" altLang="en-US" dirty="0">
                <a:sym typeface="tci2" pitchFamily="2" charset="2"/>
              </a:rPr>
              <a:t>= proporción de ejemplos positivos</a:t>
            </a:r>
            <a:r>
              <a:rPr lang="en-US" altLang="en-US" dirty="0">
                <a:sym typeface="tci2" pitchFamily="2" charset="2"/>
              </a:rPr>
              <a:t>.</a:t>
            </a:r>
            <a:r>
              <a:rPr lang="es-ES" altLang="en-US" dirty="0">
                <a:sym typeface="tci2" pitchFamily="2" charset="2"/>
              </a:rPr>
              <a:t> </a:t>
            </a:r>
            <a:endParaRPr lang="en-US" altLang="en-US" dirty="0">
              <a:sym typeface="tci2" pitchFamily="2" charset="2"/>
            </a:endParaRPr>
          </a:p>
          <a:p>
            <a:pPr lvl="1">
              <a:lnSpc>
                <a:spcPct val="80000"/>
              </a:lnSpc>
              <a:spcAft>
                <a:spcPct val="30000"/>
              </a:spcAft>
              <a:buFontTx/>
              <a:buNone/>
            </a:pPr>
            <a:r>
              <a:rPr lang="en-US" altLang="en-US" dirty="0">
                <a:sym typeface="tci2" pitchFamily="2" charset="2"/>
              </a:rPr>
              <a:t>p</a:t>
            </a:r>
            <a:r>
              <a:rPr lang="es-ES" altLang="en-US" baseline="-16000" dirty="0">
                <a:latin typeface="Symbol" panose="05050102010706020507" pitchFamily="18" charset="2"/>
                <a:sym typeface="tci2" pitchFamily="2" charset="2"/>
              </a:rPr>
              <a:t>Q</a:t>
            </a:r>
            <a:r>
              <a:rPr lang="es-ES" altLang="en-US" baseline="-16000" dirty="0">
                <a:sym typeface="tci2" pitchFamily="2" charset="2"/>
              </a:rPr>
              <a:t> </a:t>
            </a:r>
            <a:r>
              <a:rPr lang="en-US" altLang="en-US" dirty="0">
                <a:sym typeface="tci2" pitchFamily="2" charset="2"/>
              </a:rPr>
              <a:t>= </a:t>
            </a:r>
            <a:r>
              <a:rPr lang="en-US" altLang="en-US" dirty="0" err="1">
                <a:sym typeface="tci2" pitchFamily="2" charset="2"/>
              </a:rPr>
              <a:t>proporción</a:t>
            </a:r>
            <a:r>
              <a:rPr lang="en-US" altLang="en-US" dirty="0">
                <a:sym typeface="tci2" pitchFamily="2" charset="2"/>
              </a:rPr>
              <a:t> de </a:t>
            </a:r>
            <a:r>
              <a:rPr lang="en-US" altLang="en-US" dirty="0" err="1">
                <a:sym typeface="tci2" pitchFamily="2" charset="2"/>
              </a:rPr>
              <a:t>ejemplos</a:t>
            </a:r>
            <a:r>
              <a:rPr lang="en-US" altLang="en-US" dirty="0">
                <a:sym typeface="tci2" pitchFamily="2" charset="2"/>
              </a:rPr>
              <a:t> </a:t>
            </a:r>
            <a:r>
              <a:rPr lang="es-ES" altLang="en-US" dirty="0">
                <a:sym typeface="tci2" pitchFamily="2" charset="2"/>
              </a:rPr>
              <a:t>negativos</a:t>
            </a:r>
            <a:r>
              <a:rPr lang="en-US" altLang="en-US" dirty="0">
                <a:sym typeface="tci2" pitchFamily="2" charset="2"/>
              </a:rPr>
              <a:t>.</a:t>
            </a:r>
          </a:p>
          <a:p>
            <a:pPr lvl="1">
              <a:lnSpc>
                <a:spcPct val="80000"/>
              </a:lnSpc>
              <a:spcAft>
                <a:spcPct val="30000"/>
              </a:spcAft>
              <a:buFontTx/>
              <a:buNone/>
            </a:pPr>
            <a:r>
              <a:rPr lang="en-US" altLang="en-US" dirty="0">
                <a:sym typeface="tci2" pitchFamily="2" charset="2"/>
              </a:rPr>
              <a:t>S: </a:t>
            </a:r>
            <a:r>
              <a:rPr lang="en-US" altLang="en-US" dirty="0" err="1">
                <a:sym typeface="tci2" pitchFamily="2" charset="2"/>
              </a:rPr>
              <a:t>conjunto</a:t>
            </a:r>
            <a:r>
              <a:rPr lang="en-US" altLang="en-US" dirty="0">
                <a:sym typeface="tci2" pitchFamily="2" charset="2"/>
              </a:rPr>
              <a:t> de </a:t>
            </a:r>
            <a:r>
              <a:rPr lang="en-US" altLang="en-US" dirty="0" err="1">
                <a:sym typeface="tci2" pitchFamily="2" charset="2"/>
              </a:rPr>
              <a:t>datos</a:t>
            </a:r>
            <a:r>
              <a:rPr lang="en-US" altLang="en-US" dirty="0">
                <a:sym typeface="tci2" pitchFamily="2" charset="2"/>
              </a:rPr>
              <a:t> actual.</a:t>
            </a:r>
          </a:p>
          <a:p>
            <a:pPr lvl="1">
              <a:lnSpc>
                <a:spcPct val="70000"/>
              </a:lnSpc>
              <a:spcAft>
                <a:spcPct val="30000"/>
              </a:spcAft>
              <a:buFontTx/>
              <a:buNone/>
            </a:pPr>
            <a:r>
              <a:rPr lang="en-US" altLang="en-US" dirty="0" err="1">
                <a:sym typeface="tci2" pitchFamily="2" charset="2"/>
              </a:rPr>
              <a:t>Por</a:t>
            </a:r>
            <a:r>
              <a:rPr lang="en-US" altLang="en-US" dirty="0">
                <a:sym typeface="tci2" pitchFamily="2" charset="2"/>
              </a:rPr>
              <a:t> </a:t>
            </a:r>
            <a:r>
              <a:rPr lang="en-US" altLang="en-US" dirty="0" err="1">
                <a:sym typeface="tci2" pitchFamily="2" charset="2"/>
              </a:rPr>
              <a:t>ejemplo</a:t>
            </a:r>
            <a:r>
              <a:rPr lang="en-US" altLang="en-US" dirty="0">
                <a:sym typeface="tci2" pitchFamily="2" charset="2"/>
              </a:rPr>
              <a:t>, </a:t>
            </a:r>
            <a:r>
              <a:rPr lang="en-US" altLang="en-US" dirty="0" err="1">
                <a:sym typeface="tci2" pitchFamily="2" charset="2"/>
              </a:rPr>
              <a:t>en</a:t>
            </a:r>
            <a:r>
              <a:rPr lang="en-US" altLang="en-US" dirty="0">
                <a:sym typeface="tci2" pitchFamily="2" charset="2"/>
              </a:rPr>
              <a:t> el </a:t>
            </a:r>
            <a:r>
              <a:rPr lang="en-US" altLang="en-US" dirty="0" err="1">
                <a:sym typeface="tci2" pitchFamily="2" charset="2"/>
              </a:rPr>
              <a:t>conjunto</a:t>
            </a:r>
            <a:r>
              <a:rPr lang="en-US" altLang="en-US" dirty="0">
                <a:sym typeface="tci2" pitchFamily="2" charset="2"/>
              </a:rPr>
              <a:t> de </a:t>
            </a:r>
            <a:r>
              <a:rPr lang="en-US" altLang="en-US" dirty="0" err="1">
                <a:sym typeface="tci2" pitchFamily="2" charset="2"/>
              </a:rPr>
              <a:t>datos</a:t>
            </a:r>
            <a:r>
              <a:rPr lang="en-US" altLang="en-US" dirty="0">
                <a:sym typeface="tci2" pitchFamily="2" charset="2"/>
              </a:rPr>
              <a:t> Play Tennis</a:t>
            </a:r>
          </a:p>
          <a:p>
            <a:pPr lvl="1">
              <a:lnSpc>
                <a:spcPct val="70000"/>
              </a:lnSpc>
              <a:spcAft>
                <a:spcPct val="30000"/>
              </a:spcAft>
              <a:buFontTx/>
              <a:buNone/>
            </a:pPr>
            <a:r>
              <a:rPr lang="es-ES" altLang="en-US" dirty="0" err="1">
                <a:sym typeface="Symbol" panose="05050102010706020507" pitchFamily="18" charset="2"/>
              </a:rPr>
              <a:t>p</a:t>
            </a:r>
            <a:r>
              <a:rPr lang="es-ES" altLang="en-US" baseline="-16000" dirty="0" err="1">
                <a:latin typeface="Symbol" panose="05050102010706020507" pitchFamily="18" charset="2"/>
                <a:sym typeface="tci2" pitchFamily="2" charset="2"/>
              </a:rPr>
              <a:t>Å</a:t>
            </a:r>
            <a:r>
              <a:rPr lang="en-US" altLang="en-US" baseline="-16000" dirty="0">
                <a:latin typeface="Symbol" panose="05050102010706020507" pitchFamily="18" charset="2"/>
                <a:sym typeface="tci2" pitchFamily="2" charset="2"/>
              </a:rPr>
              <a:t> </a:t>
            </a:r>
            <a:r>
              <a:rPr lang="en-US" altLang="en-US" dirty="0">
                <a:sym typeface="tci2" pitchFamily="2" charset="2"/>
              </a:rPr>
              <a:t>= 9/14,  p</a:t>
            </a:r>
            <a:r>
              <a:rPr lang="es-ES" altLang="en-US" baseline="-16000" dirty="0">
                <a:latin typeface="Symbol" panose="05050102010706020507" pitchFamily="18" charset="2"/>
                <a:sym typeface="tci2" pitchFamily="2" charset="2"/>
              </a:rPr>
              <a:t>Q</a:t>
            </a:r>
            <a:r>
              <a:rPr lang="en-US" altLang="en-US" dirty="0">
                <a:sym typeface="tci2" pitchFamily="2" charset="2"/>
              </a:rPr>
              <a:t> = 5/14 y E(S) = 0.940</a:t>
            </a:r>
          </a:p>
          <a:p>
            <a:pPr lvl="1">
              <a:spcAft>
                <a:spcPct val="30000"/>
              </a:spcAft>
              <a:buFontTx/>
              <a:buNone/>
            </a:pPr>
            <a:r>
              <a:rPr lang="es-ES" altLang="en-US" dirty="0">
                <a:sym typeface="tci2" pitchFamily="2" charset="2"/>
              </a:rPr>
              <a:t>En general:      </a:t>
            </a:r>
            <a:r>
              <a:rPr lang="es-ES" altLang="en-US" i="1" dirty="0">
                <a:sym typeface="tci2" pitchFamily="2" charset="2"/>
              </a:rPr>
              <a:t>Entropía</a:t>
            </a:r>
            <a:r>
              <a:rPr lang="es-ES" altLang="en-US" dirty="0">
                <a:sym typeface="tci2" pitchFamily="2" charset="2"/>
              </a:rPr>
              <a:t>(</a:t>
            </a:r>
            <a:r>
              <a:rPr lang="es-ES" altLang="en-US" i="1" dirty="0">
                <a:sym typeface="tci2" pitchFamily="2" charset="2"/>
              </a:rPr>
              <a:t>S</a:t>
            </a:r>
            <a:r>
              <a:rPr lang="es-ES" altLang="en-US" dirty="0">
                <a:sym typeface="tci2" pitchFamily="2" charset="2"/>
              </a:rPr>
              <a:t>) = - </a:t>
            </a:r>
            <a:r>
              <a:rPr lang="es-ES" altLang="en-US" dirty="0">
                <a:sym typeface="Symbol" panose="05050102010706020507" pitchFamily="18" charset="2"/>
              </a:rPr>
              <a:t> </a:t>
            </a:r>
            <a:r>
              <a:rPr lang="es-ES" altLang="en-US" baseline="-16000" dirty="0">
                <a:sym typeface="Symbol" panose="05050102010706020507" pitchFamily="18" charset="2"/>
              </a:rPr>
              <a:t>i=1</a:t>
            </a:r>
            <a:r>
              <a:rPr lang="es-ES" altLang="en-US" baseline="-12000" dirty="0">
                <a:sym typeface="Symbol" panose="05050102010706020507" pitchFamily="18" charset="2"/>
              </a:rPr>
              <a:t>,</a:t>
            </a:r>
            <a:r>
              <a:rPr lang="es-ES" altLang="en-US" baseline="-16000" dirty="0">
                <a:sym typeface="Symbol" panose="05050102010706020507" pitchFamily="18" charset="2"/>
              </a:rPr>
              <a:t>c </a:t>
            </a:r>
            <a:r>
              <a:rPr lang="es-ES" altLang="en-US" dirty="0">
                <a:sym typeface="Symbol" panose="05050102010706020507" pitchFamily="18" charset="2"/>
              </a:rPr>
              <a:t>p</a:t>
            </a:r>
            <a:r>
              <a:rPr lang="es-ES" altLang="en-US" baseline="-18000" dirty="0">
                <a:sym typeface="Symbol" panose="05050102010706020507" pitchFamily="18" charset="2"/>
              </a:rPr>
              <a:t>i </a:t>
            </a:r>
            <a:r>
              <a:rPr lang="es-ES" altLang="en-US" dirty="0">
                <a:sym typeface="tci2" pitchFamily="2" charset="2"/>
              </a:rPr>
              <a:t>log</a:t>
            </a:r>
            <a:r>
              <a:rPr lang="es-ES" altLang="en-US" baseline="-16000" dirty="0">
                <a:sym typeface="tci2" pitchFamily="2" charset="2"/>
              </a:rPr>
              <a:t>2 </a:t>
            </a:r>
            <a:r>
              <a:rPr lang="es-ES" altLang="en-US" dirty="0">
                <a:sym typeface="Symbol" panose="05050102010706020507" pitchFamily="18" charset="2"/>
              </a:rPr>
              <a:t>p</a:t>
            </a:r>
            <a:r>
              <a:rPr lang="es-ES" altLang="en-US" baseline="-18000" dirty="0">
                <a:sym typeface="Symbol" panose="05050102010706020507" pitchFamily="18" charset="2"/>
              </a:rPr>
              <a:t>i</a:t>
            </a:r>
          </a:p>
          <a:p>
            <a:endParaRPr lang="es-ES" alt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Recordemos: Arboles de Decisión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4915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</a:t>
            </a:r>
            <a:endParaRPr lang="en-GB" sz="3600" b="1" dirty="0"/>
          </a:p>
        </p:txBody>
      </p:sp>
      <p:sp>
        <p:nvSpPr>
          <p:cNvPr id="5" name="Rectángulo 4"/>
          <p:cNvSpPr/>
          <p:nvPr/>
        </p:nvSpPr>
        <p:spPr>
          <a:xfrm>
            <a:off x="201679" y="671752"/>
            <a:ext cx="9402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2400" dirty="0" smtClean="0"/>
              <a:t>Surgen como solución a problemas de precisión de los árboles de decisión</a:t>
            </a:r>
            <a:endParaRPr lang="en-GB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" y="1133417"/>
            <a:ext cx="12180952" cy="5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</a:t>
            </a:r>
            <a:endParaRPr lang="en-GB" sz="3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8382" b="7899"/>
          <a:stretch/>
        </p:blipFill>
        <p:spPr>
          <a:xfrm>
            <a:off x="762" y="646545"/>
            <a:ext cx="12190476" cy="55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</a:t>
            </a:r>
            <a:endParaRPr lang="en-GB" sz="3600" b="1" dirty="0"/>
          </a:p>
        </p:txBody>
      </p:sp>
      <p:sp>
        <p:nvSpPr>
          <p:cNvPr id="5" name="Rectángulo 4"/>
          <p:cNvSpPr/>
          <p:nvPr/>
        </p:nvSpPr>
        <p:spPr>
          <a:xfrm>
            <a:off x="2187498" y="2943897"/>
            <a:ext cx="6571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b="1" dirty="0"/>
              <a:t>Paso 1: </a:t>
            </a:r>
            <a:r>
              <a:rPr lang="es-CO" altLang="en-US" sz="3200" dirty="0" smtClean="0"/>
              <a:t>Crear un “</a:t>
            </a:r>
            <a:r>
              <a:rPr lang="es-CO" altLang="en-US" sz="3200" dirty="0" err="1" smtClean="0"/>
              <a:t>boostraped</a:t>
            </a:r>
            <a:r>
              <a:rPr lang="es-CO" altLang="en-US" sz="3200" dirty="0" smtClean="0"/>
              <a:t>” </a:t>
            </a:r>
            <a:r>
              <a:rPr lang="es-CO" altLang="en-US" sz="3200" dirty="0" err="1" smtClean="0"/>
              <a:t>dataset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425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</a:t>
            </a:r>
            <a:endParaRPr lang="en-GB" sz="3600" b="1" dirty="0"/>
          </a:p>
        </p:txBody>
      </p:sp>
      <p:sp>
        <p:nvSpPr>
          <p:cNvPr id="5" name="Rectángulo 4"/>
          <p:cNvSpPr/>
          <p:nvPr/>
        </p:nvSpPr>
        <p:spPr>
          <a:xfrm>
            <a:off x="903644" y="570152"/>
            <a:ext cx="6571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b="1" dirty="0"/>
              <a:t>Paso 1: </a:t>
            </a:r>
            <a:r>
              <a:rPr lang="es-CO" altLang="en-US" sz="3200" dirty="0" smtClean="0"/>
              <a:t>Crear un “</a:t>
            </a:r>
            <a:r>
              <a:rPr lang="es-CO" altLang="en-US" sz="3200" dirty="0" err="1" smtClean="0"/>
              <a:t>boostraped</a:t>
            </a:r>
            <a:r>
              <a:rPr lang="es-CO" altLang="en-US" sz="3200" dirty="0" smtClean="0"/>
              <a:t>” </a:t>
            </a:r>
            <a:r>
              <a:rPr lang="es-CO" altLang="en-US" sz="3200" dirty="0" err="1" smtClean="0"/>
              <a:t>dataset</a:t>
            </a:r>
            <a:endParaRPr lang="en-GB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8047"/>
          <a:stretch/>
        </p:blipFill>
        <p:spPr>
          <a:xfrm>
            <a:off x="0" y="1330035"/>
            <a:ext cx="12190476" cy="5342027"/>
          </a:xfrm>
          <a:prstGeom prst="rect">
            <a:avLst/>
          </a:prstGeom>
        </p:spPr>
      </p:pic>
      <p:sp>
        <p:nvSpPr>
          <p:cNvPr id="3" name="Flecha derecha 2"/>
          <p:cNvSpPr/>
          <p:nvPr/>
        </p:nvSpPr>
        <p:spPr>
          <a:xfrm rot="19528456">
            <a:off x="5545674" y="4626531"/>
            <a:ext cx="1099127" cy="489527"/>
          </a:xfrm>
          <a:prstGeom prst="rightArrow">
            <a:avLst/>
          </a:prstGeom>
          <a:solidFill>
            <a:srgbClr val="009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 derecha 7"/>
          <p:cNvSpPr/>
          <p:nvPr/>
        </p:nvSpPr>
        <p:spPr>
          <a:xfrm>
            <a:off x="5622263" y="5314772"/>
            <a:ext cx="1099127" cy="489527"/>
          </a:xfrm>
          <a:prstGeom prst="rightArrow">
            <a:avLst/>
          </a:prstGeom>
          <a:solidFill>
            <a:srgbClr val="009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7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</a:t>
            </a:r>
            <a:endParaRPr lang="en-GB" sz="3600" b="1" dirty="0"/>
          </a:p>
        </p:txBody>
      </p:sp>
      <p:sp>
        <p:nvSpPr>
          <p:cNvPr id="5" name="Rectángulo 4"/>
          <p:cNvSpPr/>
          <p:nvPr/>
        </p:nvSpPr>
        <p:spPr>
          <a:xfrm>
            <a:off x="2187498" y="2943897"/>
            <a:ext cx="100038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b="1" dirty="0"/>
              <a:t>Paso </a:t>
            </a:r>
            <a:r>
              <a:rPr lang="es-CO" altLang="en-US" sz="3200" b="1" dirty="0" smtClean="0"/>
              <a:t>2: </a:t>
            </a:r>
            <a:r>
              <a:rPr lang="es-CO" altLang="en-US" sz="3200" dirty="0" smtClean="0"/>
              <a:t>Crear un árbol de decisión usando el “</a:t>
            </a:r>
            <a:r>
              <a:rPr lang="es-CO" altLang="en-US" sz="3200" dirty="0" err="1" smtClean="0"/>
              <a:t>boostraped</a:t>
            </a:r>
            <a:r>
              <a:rPr lang="es-CO" altLang="en-US" sz="3200" dirty="0" smtClean="0"/>
              <a:t>” </a:t>
            </a:r>
            <a:br>
              <a:rPr lang="es-CO" altLang="en-US" sz="3200" dirty="0" smtClean="0"/>
            </a:br>
            <a:r>
              <a:rPr lang="es-CO" altLang="en-US" sz="3200" dirty="0" err="1" smtClean="0"/>
              <a:t>dataset</a:t>
            </a:r>
            <a:r>
              <a:rPr lang="es-CO" altLang="en-US" sz="3200" dirty="0" smtClean="0"/>
              <a:t>, pero usando únicamente un sub-conjunto de </a:t>
            </a:r>
            <a:br>
              <a:rPr lang="es-CO" altLang="en-US" sz="3200" dirty="0" smtClean="0"/>
            </a:br>
            <a:r>
              <a:rPr lang="es-CO" altLang="en-US" sz="3200" dirty="0" smtClean="0"/>
              <a:t>características (Columnas) a cada paso.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379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</a:t>
            </a:r>
            <a:endParaRPr lang="en-GB" sz="3600" b="1" dirty="0"/>
          </a:p>
        </p:txBody>
      </p:sp>
      <p:sp>
        <p:nvSpPr>
          <p:cNvPr id="5" name="Rectángulo 4"/>
          <p:cNvSpPr/>
          <p:nvPr/>
        </p:nvSpPr>
        <p:spPr>
          <a:xfrm>
            <a:off x="903644" y="570152"/>
            <a:ext cx="10852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b="1" dirty="0"/>
              <a:t>Paso </a:t>
            </a:r>
            <a:r>
              <a:rPr lang="es-CO" altLang="en-US" sz="3200" b="1" dirty="0" smtClean="0"/>
              <a:t>2: </a:t>
            </a:r>
            <a:r>
              <a:rPr lang="es-CO" altLang="en-US" sz="3200" dirty="0" smtClean="0"/>
              <a:t>Crear un árbol de decisión usando “</a:t>
            </a:r>
            <a:r>
              <a:rPr lang="es-CO" altLang="en-US" sz="3200" dirty="0" err="1" smtClean="0"/>
              <a:t>boostraped</a:t>
            </a:r>
            <a:r>
              <a:rPr lang="es-CO" altLang="en-US" sz="3200" dirty="0" smtClean="0"/>
              <a:t>” </a:t>
            </a:r>
            <a:r>
              <a:rPr lang="es-CO" altLang="en-US" sz="3200" dirty="0" err="1" smtClean="0"/>
              <a:t>dataset</a:t>
            </a:r>
            <a:endParaRPr lang="en-GB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8058" b="10103"/>
          <a:stretch/>
        </p:blipFill>
        <p:spPr>
          <a:xfrm>
            <a:off x="0" y="1505527"/>
            <a:ext cx="12190476" cy="48029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-303" t="16610" r="303" b="7168"/>
          <a:stretch/>
        </p:blipFill>
        <p:spPr>
          <a:xfrm>
            <a:off x="0" y="1357744"/>
            <a:ext cx="12192000" cy="51077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t="16395" b="5274"/>
          <a:stretch/>
        </p:blipFill>
        <p:spPr>
          <a:xfrm>
            <a:off x="762" y="1182255"/>
            <a:ext cx="12190476" cy="52370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t="3537" b="7185"/>
          <a:stretch/>
        </p:blipFill>
        <p:spPr>
          <a:xfrm>
            <a:off x="94976" y="1172817"/>
            <a:ext cx="12180952" cy="59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</a:t>
            </a:r>
            <a:endParaRPr lang="en-GB" sz="3600" b="1" dirty="0"/>
          </a:p>
        </p:txBody>
      </p:sp>
      <p:sp>
        <p:nvSpPr>
          <p:cNvPr id="5" name="Rectángulo 4"/>
          <p:cNvSpPr/>
          <p:nvPr/>
        </p:nvSpPr>
        <p:spPr>
          <a:xfrm>
            <a:off x="1710420" y="2099071"/>
            <a:ext cx="9976706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b="1" dirty="0"/>
              <a:t>Paso </a:t>
            </a:r>
            <a:r>
              <a:rPr lang="es-CO" altLang="en-US" sz="3200" b="1" dirty="0" smtClean="0"/>
              <a:t>3: </a:t>
            </a:r>
            <a:r>
              <a:rPr lang="es-CO" altLang="en-US" sz="3200" dirty="0" smtClean="0"/>
              <a:t>Creamos un </a:t>
            </a:r>
            <a:r>
              <a:rPr lang="es-CO" altLang="en-US" sz="3200" dirty="0"/>
              <a:t>nuevo “</a:t>
            </a:r>
            <a:r>
              <a:rPr lang="es-CO" altLang="en-US" sz="3200" dirty="0" err="1"/>
              <a:t>boostraped</a:t>
            </a:r>
            <a:r>
              <a:rPr lang="es-CO" altLang="en-US" sz="3200" dirty="0"/>
              <a:t>” </a:t>
            </a:r>
            <a:br>
              <a:rPr lang="es-CO" altLang="en-US" sz="3200" dirty="0"/>
            </a:br>
            <a:r>
              <a:rPr lang="es-CO" altLang="en-US" sz="3200" dirty="0" err="1" smtClean="0"/>
              <a:t>dataset</a:t>
            </a:r>
            <a:r>
              <a:rPr lang="es-CO" altLang="en-US" sz="3200" dirty="0" smtClean="0"/>
              <a:t> y construimos otros arboles de decisión usando </a:t>
            </a:r>
            <a:br>
              <a:rPr lang="es-CO" altLang="en-US" sz="3200" dirty="0" smtClean="0"/>
            </a:br>
            <a:r>
              <a:rPr lang="es-CO" altLang="en-US" sz="3200" dirty="0" smtClean="0"/>
              <a:t>este nuevo  “</a:t>
            </a:r>
            <a:r>
              <a:rPr lang="es-CO" altLang="en-US" sz="3200" dirty="0" err="1" smtClean="0"/>
              <a:t>boostraped</a:t>
            </a:r>
            <a:r>
              <a:rPr lang="es-CO" altLang="en-US" sz="3200" dirty="0" smtClean="0"/>
              <a:t>” </a:t>
            </a:r>
            <a:r>
              <a:rPr lang="es-CO" altLang="en-US" sz="3200" dirty="0" err="1" smtClean="0"/>
              <a:t>dataset</a:t>
            </a:r>
            <a:r>
              <a:rPr lang="es-CO" altLang="en-US" sz="3200" dirty="0" smtClean="0"/>
              <a:t>, y usando otra selección </a:t>
            </a:r>
          </a:p>
          <a:p>
            <a:r>
              <a:rPr lang="es-CO" altLang="en-US" sz="3200" dirty="0" smtClean="0"/>
              <a:t>aleatoria de sub-conjuntos de </a:t>
            </a:r>
            <a:br>
              <a:rPr lang="es-CO" altLang="en-US" sz="3200" dirty="0" smtClean="0"/>
            </a:br>
            <a:r>
              <a:rPr lang="es-CO" altLang="en-US" sz="3200" dirty="0" smtClean="0"/>
              <a:t>características (Columnas) a cada paso.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570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33" name="Group 33"/>
          <p:cNvGrpSpPr>
            <a:grpSpLocks/>
          </p:cNvGrpSpPr>
          <p:nvPr/>
        </p:nvGrpSpPr>
        <p:grpSpPr bwMode="auto">
          <a:xfrm>
            <a:off x="1654178" y="1371600"/>
            <a:ext cx="7923214" cy="1987550"/>
            <a:chOff x="520" y="1434"/>
            <a:chExt cx="4991" cy="1252"/>
          </a:xfrm>
        </p:grpSpPr>
        <p:sp>
          <p:nvSpPr>
            <p:cNvPr id="10260" name="Rectangle 25"/>
            <p:cNvSpPr>
              <a:spLocks noChangeArrowheads="1"/>
            </p:cNvSpPr>
            <p:nvPr/>
          </p:nvSpPr>
          <p:spPr bwMode="auto">
            <a:xfrm>
              <a:off x="1202" y="1734"/>
              <a:ext cx="3946" cy="9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 sz="1400">
                <a:ea typeface="新細明體" pitchFamily="18" charset="-120"/>
              </a:endParaRPr>
            </a:p>
          </p:txBody>
        </p:sp>
        <p:sp>
          <p:nvSpPr>
            <p:cNvPr id="10261" name="Rectangle 4"/>
            <p:cNvSpPr>
              <a:spLocks noChangeArrowheads="1"/>
            </p:cNvSpPr>
            <p:nvPr/>
          </p:nvSpPr>
          <p:spPr bwMode="auto">
            <a:xfrm>
              <a:off x="1383" y="1979"/>
              <a:ext cx="953" cy="45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400" dirty="0" err="1" smtClean="0">
                  <a:ea typeface="新細明體" pitchFamily="18" charset="-120"/>
                </a:rPr>
                <a:t>Preprocesamiento</a:t>
              </a:r>
              <a:endParaRPr lang="en-US" altLang="zh-TW" sz="1400" dirty="0">
                <a:ea typeface="新細明體" pitchFamily="18" charset="-120"/>
              </a:endParaRPr>
            </a:p>
          </p:txBody>
        </p:sp>
        <p:sp>
          <p:nvSpPr>
            <p:cNvPr id="10262" name="Rectangle 5"/>
            <p:cNvSpPr>
              <a:spLocks noChangeArrowheads="1"/>
            </p:cNvSpPr>
            <p:nvPr/>
          </p:nvSpPr>
          <p:spPr bwMode="auto">
            <a:xfrm>
              <a:off x="2698" y="1979"/>
              <a:ext cx="953" cy="45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400" dirty="0" err="1" smtClean="0">
                  <a:ea typeface="新細明體" pitchFamily="18" charset="-120"/>
                </a:rPr>
                <a:t>Medición</a:t>
              </a:r>
              <a:r>
                <a:rPr lang="en-US" altLang="zh-TW" sz="1400" dirty="0" smtClean="0">
                  <a:ea typeface="新細明體" pitchFamily="18" charset="-120"/>
                </a:rPr>
                <a:t> de </a:t>
              </a:r>
            </a:p>
            <a:p>
              <a:pPr algn="ctr"/>
              <a:r>
                <a:rPr lang="en-US" altLang="zh-TW" sz="1400" dirty="0" err="1" smtClean="0">
                  <a:ea typeface="新細明體" pitchFamily="18" charset="-120"/>
                </a:rPr>
                <a:t>Características</a:t>
              </a:r>
              <a:endParaRPr lang="en-US" altLang="zh-TW" sz="1400" dirty="0">
                <a:ea typeface="新細明體" pitchFamily="18" charset="-120"/>
              </a:endParaRPr>
            </a:p>
          </p:txBody>
        </p:sp>
        <p:sp>
          <p:nvSpPr>
            <p:cNvPr id="10263" name="Rectangle 6"/>
            <p:cNvSpPr>
              <a:spLocks noChangeArrowheads="1"/>
            </p:cNvSpPr>
            <p:nvPr/>
          </p:nvSpPr>
          <p:spPr bwMode="auto">
            <a:xfrm>
              <a:off x="4014" y="1979"/>
              <a:ext cx="953" cy="45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400" dirty="0" err="1" smtClean="0">
                  <a:ea typeface="新細明體" pitchFamily="18" charset="-120"/>
                </a:rPr>
                <a:t>Clasificación</a:t>
              </a:r>
              <a:endParaRPr lang="en-US" altLang="zh-TW" sz="1400" dirty="0">
                <a:ea typeface="新細明體" pitchFamily="18" charset="-120"/>
              </a:endParaRPr>
            </a:p>
          </p:txBody>
        </p:sp>
        <p:cxnSp>
          <p:nvCxnSpPr>
            <p:cNvPr id="10264" name="AutoShape 18"/>
            <p:cNvCxnSpPr>
              <a:cxnSpLocks noChangeShapeType="1"/>
              <a:endCxn id="10261" idx="1"/>
            </p:cNvCxnSpPr>
            <p:nvPr/>
          </p:nvCxnSpPr>
          <p:spPr bwMode="auto">
            <a:xfrm>
              <a:off x="521" y="2206"/>
              <a:ext cx="8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65" name="AutoShape 20"/>
            <p:cNvCxnSpPr>
              <a:cxnSpLocks noChangeShapeType="1"/>
              <a:stCxn id="10261" idx="3"/>
              <a:endCxn id="10262" idx="1"/>
            </p:cNvCxnSpPr>
            <p:nvPr/>
          </p:nvCxnSpPr>
          <p:spPr bwMode="auto">
            <a:xfrm>
              <a:off x="2336" y="2206"/>
              <a:ext cx="3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66" name="AutoShape 21"/>
            <p:cNvCxnSpPr>
              <a:cxnSpLocks noChangeShapeType="1"/>
              <a:stCxn id="10262" idx="3"/>
              <a:endCxn id="10263" idx="1"/>
            </p:cNvCxnSpPr>
            <p:nvPr/>
          </p:nvCxnSpPr>
          <p:spPr bwMode="auto">
            <a:xfrm>
              <a:off x="3651" y="2206"/>
              <a:ext cx="36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67" name="AutoShape 24"/>
            <p:cNvCxnSpPr>
              <a:cxnSpLocks noChangeShapeType="1"/>
              <a:stCxn id="10263" idx="3"/>
            </p:cNvCxnSpPr>
            <p:nvPr/>
          </p:nvCxnSpPr>
          <p:spPr bwMode="auto">
            <a:xfrm>
              <a:off x="4967" y="2206"/>
              <a:ext cx="5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68" name="Text Box 27"/>
            <p:cNvSpPr txBox="1">
              <a:spLocks noChangeArrowheads="1"/>
            </p:cNvSpPr>
            <p:nvPr/>
          </p:nvSpPr>
          <p:spPr bwMode="auto">
            <a:xfrm>
              <a:off x="520" y="2063"/>
              <a:ext cx="60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400" i="1" dirty="0" err="1" smtClean="0">
                  <a:ea typeface="新細明體" pitchFamily="18" charset="-120"/>
                </a:rPr>
                <a:t>Patrón</a:t>
              </a:r>
              <a:r>
                <a:rPr lang="en-US" altLang="zh-TW" sz="1400" i="1" dirty="0" smtClean="0">
                  <a:ea typeface="新細明體" pitchFamily="18" charset="-120"/>
                </a:rPr>
                <a:t> de</a:t>
              </a:r>
              <a:endParaRPr lang="en-US" altLang="zh-TW" sz="1400" i="1" dirty="0">
                <a:ea typeface="新細明體" pitchFamily="18" charset="-120"/>
              </a:endParaRPr>
            </a:p>
            <a:p>
              <a:pPr algn="ctr"/>
              <a:r>
                <a:rPr lang="en-US" altLang="zh-TW" sz="1400" i="1" dirty="0" err="1" smtClean="0">
                  <a:ea typeface="新細明體" pitchFamily="18" charset="-120"/>
                </a:rPr>
                <a:t>prueba</a:t>
              </a:r>
              <a:endParaRPr lang="en-US" altLang="zh-TW" sz="1400" i="1" dirty="0">
                <a:ea typeface="新細明體" pitchFamily="18" charset="-120"/>
              </a:endParaRPr>
            </a:p>
          </p:txBody>
        </p:sp>
        <p:sp>
          <p:nvSpPr>
            <p:cNvPr id="10269" name="Text Box 31"/>
            <p:cNvSpPr txBox="1">
              <a:spLocks noChangeArrowheads="1"/>
            </p:cNvSpPr>
            <p:nvPr/>
          </p:nvSpPr>
          <p:spPr bwMode="auto">
            <a:xfrm>
              <a:off x="2290" y="1434"/>
              <a:ext cx="130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400" b="1" dirty="0" err="1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新細明體" pitchFamily="18" charset="-120"/>
                </a:rPr>
                <a:t>Modo</a:t>
              </a:r>
              <a:r>
                <a:rPr lang="en-US" altLang="zh-TW" sz="1400" b="1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新細明體" pitchFamily="18" charset="-120"/>
                </a:rPr>
                <a:t> de </a:t>
              </a:r>
              <a:r>
                <a:rPr lang="en-US" altLang="zh-TW" sz="1400" b="1" dirty="0" err="1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新細明體" pitchFamily="18" charset="-120"/>
                </a:rPr>
                <a:t>Clasificación</a:t>
              </a:r>
              <a:endPara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endParaRPr>
            </a:p>
          </p:txBody>
        </p:sp>
      </p:grpSp>
      <p:grpSp>
        <p:nvGrpSpPr>
          <p:cNvPr id="25632" name="Group 32"/>
          <p:cNvGrpSpPr>
            <a:grpSpLocks/>
          </p:cNvGrpSpPr>
          <p:nvPr/>
        </p:nvGrpSpPr>
        <p:grpSpPr bwMode="auto">
          <a:xfrm>
            <a:off x="1441448" y="3359151"/>
            <a:ext cx="7559671" cy="2351089"/>
            <a:chOff x="386" y="2704"/>
            <a:chExt cx="4762" cy="1481"/>
          </a:xfrm>
        </p:grpSpPr>
        <p:sp>
          <p:nvSpPr>
            <p:cNvPr id="10249" name="Rectangle 26"/>
            <p:cNvSpPr>
              <a:spLocks noChangeArrowheads="1"/>
            </p:cNvSpPr>
            <p:nvPr/>
          </p:nvSpPr>
          <p:spPr bwMode="auto">
            <a:xfrm>
              <a:off x="1202" y="2704"/>
              <a:ext cx="3946" cy="127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 sz="1400">
                <a:ea typeface="新細明體" pitchFamily="18" charset="-120"/>
              </a:endParaRPr>
            </a:p>
          </p:txBody>
        </p:sp>
        <p:sp>
          <p:nvSpPr>
            <p:cNvPr id="10250" name="Rectangle 7"/>
            <p:cNvSpPr>
              <a:spLocks noChangeArrowheads="1"/>
            </p:cNvSpPr>
            <p:nvPr/>
          </p:nvSpPr>
          <p:spPr bwMode="auto">
            <a:xfrm>
              <a:off x="1383" y="3022"/>
              <a:ext cx="953" cy="45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400" dirty="0" err="1">
                  <a:ea typeface="新細明體" pitchFamily="18" charset="-120"/>
                </a:rPr>
                <a:t>Preprocesamiento</a:t>
              </a:r>
              <a:endParaRPr lang="en-US" altLang="zh-TW" sz="1400" dirty="0">
                <a:ea typeface="新細明體" pitchFamily="18" charset="-120"/>
              </a:endParaRPr>
            </a:p>
          </p:txBody>
        </p:sp>
        <p:sp>
          <p:nvSpPr>
            <p:cNvPr id="10251" name="Rectangle 8"/>
            <p:cNvSpPr>
              <a:spLocks noChangeArrowheads="1"/>
            </p:cNvSpPr>
            <p:nvPr/>
          </p:nvSpPr>
          <p:spPr bwMode="auto">
            <a:xfrm>
              <a:off x="2698" y="2931"/>
              <a:ext cx="953" cy="6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400" dirty="0" err="1" smtClean="0">
                  <a:ea typeface="新細明體" pitchFamily="18" charset="-120"/>
                </a:rPr>
                <a:t>Extracción</a:t>
              </a:r>
              <a:r>
                <a:rPr lang="en-US" altLang="zh-TW" sz="1400" dirty="0" smtClean="0">
                  <a:ea typeface="新細明體" pitchFamily="18" charset="-120"/>
                </a:rPr>
                <a:t>/</a:t>
              </a:r>
              <a:br>
                <a:rPr lang="en-US" altLang="zh-TW" sz="1400" dirty="0" smtClean="0">
                  <a:ea typeface="新細明體" pitchFamily="18" charset="-120"/>
                </a:rPr>
              </a:br>
              <a:r>
                <a:rPr lang="en-US" altLang="zh-TW" sz="1400" dirty="0" err="1" smtClean="0">
                  <a:ea typeface="新細明體" pitchFamily="18" charset="-120"/>
                </a:rPr>
                <a:t>Selección</a:t>
              </a:r>
              <a:r>
                <a:rPr lang="en-US" altLang="zh-TW" sz="1400" dirty="0" smtClean="0">
                  <a:ea typeface="新細明體" pitchFamily="18" charset="-120"/>
                </a:rPr>
                <a:t> </a:t>
              </a:r>
              <a:br>
                <a:rPr lang="en-US" altLang="zh-TW" sz="1400" dirty="0" smtClean="0">
                  <a:ea typeface="新細明體" pitchFamily="18" charset="-120"/>
                </a:rPr>
              </a:br>
              <a:r>
                <a:rPr lang="en-US" altLang="zh-TW" sz="1400" dirty="0" smtClean="0">
                  <a:ea typeface="新細明體" pitchFamily="18" charset="-120"/>
                </a:rPr>
                <a:t>de </a:t>
              </a:r>
              <a:r>
                <a:rPr lang="en-US" altLang="zh-TW" sz="1400" dirty="0" err="1" smtClean="0">
                  <a:ea typeface="新細明體" pitchFamily="18" charset="-120"/>
                </a:rPr>
                <a:t>Características</a:t>
              </a:r>
              <a:endParaRPr lang="en-US" altLang="zh-TW" sz="1400" dirty="0">
                <a:ea typeface="新細明體" pitchFamily="18" charset="-120"/>
              </a:endParaRPr>
            </a:p>
          </p:txBody>
        </p:sp>
        <p:sp>
          <p:nvSpPr>
            <p:cNvPr id="10252" name="Rectangle 9"/>
            <p:cNvSpPr>
              <a:spLocks noChangeArrowheads="1"/>
            </p:cNvSpPr>
            <p:nvPr/>
          </p:nvSpPr>
          <p:spPr bwMode="auto">
            <a:xfrm>
              <a:off x="4014" y="3022"/>
              <a:ext cx="953" cy="45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400" dirty="0" err="1" smtClean="0">
                  <a:ea typeface="新細明體" pitchFamily="18" charset="-120"/>
                </a:rPr>
                <a:t>Aprendizaje</a:t>
              </a:r>
              <a:endParaRPr lang="en-US" altLang="zh-TW" sz="1400" dirty="0">
                <a:ea typeface="新細明體" pitchFamily="18" charset="-120"/>
              </a:endParaRPr>
            </a:p>
          </p:txBody>
        </p:sp>
        <p:cxnSp>
          <p:nvCxnSpPr>
            <p:cNvPr id="10253" name="AutoShape 10"/>
            <p:cNvCxnSpPr>
              <a:cxnSpLocks noChangeShapeType="1"/>
              <a:endCxn id="10250" idx="1"/>
            </p:cNvCxnSpPr>
            <p:nvPr/>
          </p:nvCxnSpPr>
          <p:spPr bwMode="auto">
            <a:xfrm>
              <a:off x="521" y="3249"/>
              <a:ext cx="8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54" name="AutoShape 11"/>
            <p:cNvCxnSpPr>
              <a:cxnSpLocks noChangeShapeType="1"/>
              <a:stCxn id="10250" idx="3"/>
              <a:endCxn id="10251" idx="1"/>
            </p:cNvCxnSpPr>
            <p:nvPr/>
          </p:nvCxnSpPr>
          <p:spPr bwMode="auto">
            <a:xfrm>
              <a:off x="2336" y="3249"/>
              <a:ext cx="3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55" name="AutoShape 12"/>
            <p:cNvCxnSpPr>
              <a:cxnSpLocks noChangeShapeType="1"/>
              <a:stCxn id="10251" idx="3"/>
              <a:endCxn id="10252" idx="1"/>
            </p:cNvCxnSpPr>
            <p:nvPr/>
          </p:nvCxnSpPr>
          <p:spPr bwMode="auto">
            <a:xfrm>
              <a:off x="3651" y="3249"/>
              <a:ext cx="36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56" name="AutoShape 13"/>
            <p:cNvCxnSpPr>
              <a:cxnSpLocks noChangeShapeType="1"/>
              <a:stCxn id="10252" idx="2"/>
              <a:endCxn id="10251" idx="2"/>
            </p:cNvCxnSpPr>
            <p:nvPr/>
          </p:nvCxnSpPr>
          <p:spPr bwMode="auto">
            <a:xfrm rot="5400000">
              <a:off x="3787" y="2863"/>
              <a:ext cx="91" cy="1316"/>
            </a:xfrm>
            <a:prstGeom prst="bentConnector3">
              <a:avLst>
                <a:gd name="adj1" fmla="val 38461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57" name="AutoShape 14"/>
            <p:cNvCxnSpPr>
              <a:cxnSpLocks noChangeShapeType="1"/>
              <a:stCxn id="10252" idx="2"/>
              <a:endCxn id="10250" idx="2"/>
            </p:cNvCxnSpPr>
            <p:nvPr/>
          </p:nvCxnSpPr>
          <p:spPr bwMode="auto">
            <a:xfrm rot="5400000">
              <a:off x="3175" y="2160"/>
              <a:ext cx="1" cy="2631"/>
            </a:xfrm>
            <a:prstGeom prst="bentConnector3">
              <a:avLst>
                <a:gd name="adj1" fmla="val 3480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58" name="Text Box 28"/>
            <p:cNvSpPr txBox="1">
              <a:spLocks noChangeArrowheads="1"/>
            </p:cNvSpPr>
            <p:nvPr/>
          </p:nvSpPr>
          <p:spPr bwMode="auto">
            <a:xfrm>
              <a:off x="386" y="3073"/>
              <a:ext cx="83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400" i="1" dirty="0" err="1" smtClean="0">
                  <a:ea typeface="新細明體" pitchFamily="18" charset="-120"/>
                </a:rPr>
                <a:t>Patrón</a:t>
              </a:r>
              <a:r>
                <a:rPr lang="en-US" altLang="zh-TW" sz="1400" i="1" dirty="0" smtClean="0">
                  <a:ea typeface="新細明體" pitchFamily="18" charset="-120"/>
                </a:rPr>
                <a:t> de</a:t>
              </a:r>
              <a:endParaRPr lang="en-US" altLang="zh-TW" sz="1400" i="1" dirty="0">
                <a:ea typeface="新細明體" pitchFamily="18" charset="-120"/>
              </a:endParaRPr>
            </a:p>
            <a:p>
              <a:pPr algn="ctr"/>
              <a:r>
                <a:rPr lang="en-US" altLang="zh-TW" sz="1400" i="1" dirty="0" err="1" smtClean="0">
                  <a:ea typeface="新細明體" pitchFamily="18" charset="-120"/>
                </a:rPr>
                <a:t>entrenamiento</a:t>
              </a:r>
              <a:endParaRPr lang="en-US" altLang="zh-TW" sz="1400" i="1" dirty="0">
                <a:ea typeface="新細明體" pitchFamily="18" charset="-120"/>
              </a:endParaRPr>
            </a:p>
          </p:txBody>
        </p:sp>
        <p:sp>
          <p:nvSpPr>
            <p:cNvPr id="10259" name="Text Box 30"/>
            <p:cNvSpPr txBox="1">
              <a:spLocks noChangeArrowheads="1"/>
            </p:cNvSpPr>
            <p:nvPr/>
          </p:nvSpPr>
          <p:spPr bwMode="auto">
            <a:xfrm>
              <a:off x="2452" y="3991"/>
              <a:ext cx="189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400" dirty="0" err="1" smtClean="0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新細明體" pitchFamily="18" charset="-120"/>
                </a:rPr>
                <a:t>Modo</a:t>
              </a:r>
              <a:r>
                <a:rPr lang="en-US" altLang="zh-TW" sz="1400" dirty="0" smtClean="0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新細明體" pitchFamily="18" charset="-120"/>
                </a:rPr>
                <a:t> de </a:t>
              </a:r>
              <a:r>
                <a:rPr lang="en-US" altLang="zh-TW" sz="1400" dirty="0" err="1" smtClean="0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新細明體" pitchFamily="18" charset="-120"/>
                </a:rPr>
                <a:t>Entrenamiento</a:t>
              </a:r>
              <a:endParaRPr lang="en-US" altLang="zh-TW" sz="1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endParaRPr>
            </a:p>
          </p:txBody>
        </p:sp>
      </p:grp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796926" y="169864"/>
            <a:ext cx="9937749" cy="1219200"/>
          </a:xfrm>
        </p:spPr>
        <p:txBody>
          <a:bodyPr/>
          <a:lstStyle/>
          <a:p>
            <a:pPr algn="ctr"/>
            <a:r>
              <a:rPr lang="en-US" altLang="zh-TW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Dos </a:t>
            </a:r>
            <a:r>
              <a:rPr lang="en-US" altLang="zh-TW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procesos</a:t>
            </a:r>
            <a:r>
              <a:rPr lang="en-US" altLang="zh-TW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para la </a:t>
            </a:r>
            <a:r>
              <a:rPr lang="en-US" altLang="zh-TW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Implementación</a:t>
            </a:r>
            <a:r>
              <a:rPr lang="en-US" altLang="zh-TW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altLang="zh-TW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sistemas</a:t>
            </a:r>
            <a:r>
              <a:rPr lang="en-US" altLang="zh-TW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altLang="zh-TW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reconocimiento</a:t>
            </a:r>
            <a:r>
              <a:rPr lang="en-US" altLang="zh-TW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de </a:t>
            </a:r>
            <a:r>
              <a:rPr lang="en-US" altLang="zh-TW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Patrónes</a:t>
            </a:r>
            <a:endParaRPr lang="en-US" altLang="zh-TW" sz="3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5634" name="Group 34"/>
          <p:cNvGrpSpPr>
            <a:grpSpLocks/>
          </p:cNvGrpSpPr>
          <p:nvPr/>
        </p:nvGrpSpPr>
        <p:grpSpPr bwMode="auto">
          <a:xfrm>
            <a:off x="2879727" y="2894805"/>
            <a:ext cx="4176711" cy="908050"/>
            <a:chOff x="1422" y="1776"/>
            <a:chExt cx="2631" cy="572"/>
          </a:xfrm>
        </p:grpSpPr>
        <p:cxnSp>
          <p:nvCxnSpPr>
            <p:cNvPr id="10246" name="AutoShape 15"/>
            <p:cNvCxnSpPr>
              <a:cxnSpLocks noChangeShapeType="1"/>
              <a:stCxn id="10250" idx="0"/>
              <a:endCxn id="10261" idx="2"/>
            </p:cNvCxnSpPr>
            <p:nvPr/>
          </p:nvCxnSpPr>
          <p:spPr bwMode="auto">
            <a:xfrm flipV="1">
              <a:off x="1422" y="1776"/>
              <a:ext cx="0" cy="5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47" name="AutoShape 16"/>
            <p:cNvCxnSpPr>
              <a:cxnSpLocks noChangeShapeType="1"/>
              <a:stCxn id="10251" idx="0"/>
              <a:endCxn id="10262" idx="2"/>
            </p:cNvCxnSpPr>
            <p:nvPr/>
          </p:nvCxnSpPr>
          <p:spPr bwMode="auto">
            <a:xfrm flipV="1">
              <a:off x="2737" y="1776"/>
              <a:ext cx="0" cy="4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48" name="AutoShape 17"/>
            <p:cNvCxnSpPr>
              <a:cxnSpLocks noChangeShapeType="1"/>
              <a:stCxn id="10252" idx="0"/>
              <a:endCxn id="10263" idx="2"/>
            </p:cNvCxnSpPr>
            <p:nvPr/>
          </p:nvCxnSpPr>
          <p:spPr bwMode="auto">
            <a:xfrm flipV="1">
              <a:off x="4053" y="1776"/>
              <a:ext cx="0" cy="5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Elipse 29"/>
          <p:cNvSpPr/>
          <p:nvPr/>
        </p:nvSpPr>
        <p:spPr>
          <a:xfrm>
            <a:off x="4644231" y="3410743"/>
            <a:ext cx="2447926" cy="1594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/>
          <p:cNvSpPr/>
          <p:nvPr/>
        </p:nvSpPr>
        <p:spPr>
          <a:xfrm>
            <a:off x="9323891" y="3314837"/>
            <a:ext cx="2766510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Reducción</a:t>
            </a:r>
            <a:r>
              <a:rPr lang="en-GB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br>
              <a:rPr lang="en-GB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GB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la </a:t>
            </a:r>
            <a:r>
              <a:rPr lang="en-GB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Dimensionalidad</a:t>
            </a:r>
            <a:r>
              <a:rPr lang="en-US" altLang="zh-CN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GB" dirty="0"/>
          </a:p>
        </p:txBody>
      </p:sp>
      <p:cxnSp>
        <p:nvCxnSpPr>
          <p:cNvPr id="9" name="Conector recto de flecha 8"/>
          <p:cNvCxnSpPr>
            <a:stCxn id="30" idx="7"/>
          </p:cNvCxnSpPr>
          <p:nvPr/>
        </p:nvCxnSpPr>
        <p:spPr>
          <a:xfrm flipV="1">
            <a:off x="6733667" y="3643313"/>
            <a:ext cx="2581783" cy="960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6743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</a:t>
            </a:r>
            <a:endParaRPr lang="en-GB" sz="3600" b="1" dirty="0"/>
          </a:p>
        </p:txBody>
      </p:sp>
      <p:sp>
        <p:nvSpPr>
          <p:cNvPr id="5" name="Rectángulo 4"/>
          <p:cNvSpPr/>
          <p:nvPr/>
        </p:nvSpPr>
        <p:spPr>
          <a:xfrm>
            <a:off x="903644" y="570152"/>
            <a:ext cx="1003717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b="1" dirty="0"/>
              <a:t>Paso </a:t>
            </a:r>
            <a:r>
              <a:rPr lang="es-CO" altLang="en-US" sz="3200" b="1" dirty="0" smtClean="0"/>
              <a:t>3: </a:t>
            </a:r>
            <a:r>
              <a:rPr lang="es-CO" altLang="en-US" sz="3200" dirty="0" smtClean="0"/>
              <a:t>Creamos varios árboles de decisión usando nuevos </a:t>
            </a:r>
          </a:p>
          <a:p>
            <a:r>
              <a:rPr lang="es-CO" altLang="en-US" sz="3200" dirty="0" smtClean="0"/>
              <a:t>“</a:t>
            </a:r>
            <a:r>
              <a:rPr lang="es-CO" altLang="en-US" sz="3200" dirty="0" err="1" smtClean="0"/>
              <a:t>boostraped</a:t>
            </a:r>
            <a:r>
              <a:rPr lang="es-CO" altLang="en-US" sz="3200" dirty="0" smtClean="0"/>
              <a:t>” </a:t>
            </a:r>
            <a:r>
              <a:rPr lang="es-CO" altLang="en-US" sz="3200" dirty="0" err="1" smtClean="0"/>
              <a:t>datasets</a:t>
            </a:r>
            <a:endParaRPr lang="en-GB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" y="1647370"/>
            <a:ext cx="12180952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 - Evaluación</a:t>
            </a:r>
            <a:endParaRPr lang="en-GB" sz="3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" y="886143"/>
            <a:ext cx="12190476" cy="50857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" y="857571"/>
            <a:ext cx="12171428" cy="51428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" y="857571"/>
            <a:ext cx="12190476" cy="51428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62" y="770119"/>
            <a:ext cx="12190476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 – En Python</a:t>
            </a:r>
            <a:endParaRPr lang="en-GB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4" y="857571"/>
            <a:ext cx="12028571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 – En Python</a:t>
            </a:r>
            <a:endParaRPr lang="en-GB" sz="3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273"/>
            <a:ext cx="12192000" cy="3929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20713"/>
            <a:ext cx="12192000" cy="150706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8514" y="532138"/>
            <a:ext cx="7186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2800" dirty="0" smtClean="0"/>
              <a:t>Valores según importancia de las características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2490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4514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Bosques Aleatorios – En Python</a:t>
            </a:r>
            <a:endParaRPr lang="en-GB" sz="3600" b="1" dirty="0"/>
          </a:p>
        </p:txBody>
      </p:sp>
      <p:sp>
        <p:nvSpPr>
          <p:cNvPr id="6" name="Rectángulo 5"/>
          <p:cNvSpPr/>
          <p:nvPr/>
        </p:nvSpPr>
        <p:spPr>
          <a:xfrm>
            <a:off x="108514" y="532138"/>
            <a:ext cx="9961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2800" dirty="0" smtClean="0"/>
              <a:t>Importancia de las características como selector de características</a:t>
            </a:r>
            <a:endParaRPr lang="en-GB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452"/>
            <a:ext cx="12192000" cy="23882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8747"/>
            <a:ext cx="12192000" cy="27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RFE con </a:t>
            </a:r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en Python</a:t>
            </a:r>
            <a:endParaRPr lang="en-GB" sz="3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937"/>
            <a:ext cx="12192000" cy="373720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9034"/>
            <a:ext cx="12192000" cy="13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3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RFE con </a:t>
            </a:r>
            <a:r>
              <a:rPr lang="es-CO" sz="3600" b="1" dirty="0" err="1" smtClean="0"/>
              <a:t>Random</a:t>
            </a:r>
            <a:r>
              <a:rPr lang="es-CO" sz="3600" b="1" dirty="0" smtClean="0"/>
              <a:t> </a:t>
            </a:r>
            <a:r>
              <a:rPr lang="es-CO" sz="3600" b="1" dirty="0" err="1" smtClean="0"/>
              <a:t>Forests</a:t>
            </a:r>
            <a:r>
              <a:rPr lang="es-CO" sz="3600" b="1" dirty="0" smtClean="0"/>
              <a:t> – en Python</a:t>
            </a:r>
            <a:endParaRPr lang="en-GB" sz="3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937"/>
            <a:ext cx="12192000" cy="373720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9034"/>
            <a:ext cx="12192000" cy="13555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37755"/>
            <a:ext cx="12192000" cy="163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5" name="14 Rectángulo"/>
          <p:cNvSpPr/>
          <p:nvPr/>
        </p:nvSpPr>
        <p:spPr>
          <a:xfrm>
            <a:off x="666751" y="279401"/>
            <a:ext cx="11001375" cy="17002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cxnSp>
        <p:nvCxnSpPr>
          <p:cNvPr id="3" name="Straight Connector 2"/>
          <p:cNvCxnSpPr/>
          <p:nvPr/>
        </p:nvCxnSpPr>
        <p:spPr>
          <a:xfrm>
            <a:off x="6324600" y="863600"/>
            <a:ext cx="0" cy="5486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71750" y="812800"/>
            <a:ext cx="2533650" cy="812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6950" y="2438400"/>
            <a:ext cx="3143250" cy="78105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57575" y="4064000"/>
            <a:ext cx="762000" cy="78105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24000" y="4022725"/>
            <a:ext cx="1143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CO" sz="2400">
                <a:latin typeface="Arial" panose="020B0604020202020204" pitchFamily="34" charset="0"/>
              </a:rPr>
              <a:t>Size of house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876800" y="4022725"/>
            <a:ext cx="14478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CO" sz="2400">
                <a:latin typeface="Arial" panose="020B0604020202020204" pitchFamily="34" charset="0"/>
              </a:rPr>
              <a:t>Estimated price</a:t>
            </a: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3838575" y="1625600"/>
            <a:ext cx="0" cy="8128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3838575" y="3219450"/>
            <a:ext cx="0" cy="84455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2667001" y="4454525"/>
            <a:ext cx="790575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4219576" y="4454525"/>
            <a:ext cx="733425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781801" y="863601"/>
            <a:ext cx="38234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>
                <a:latin typeface="Arial" panose="020B0604020202020204" pitchFamily="34" charset="0"/>
              </a:rPr>
              <a:t>How do we represent </a:t>
            </a:r>
            <a:r>
              <a:rPr lang="en-US" altLang="es-CO" sz="2400" b="1" i="1">
                <a:latin typeface="Arial" panose="020B0604020202020204" pitchFamily="34" charset="0"/>
              </a:rPr>
              <a:t>h</a:t>
            </a:r>
            <a:r>
              <a:rPr lang="en-US" altLang="es-CO" sz="2400" b="1">
                <a:latin typeface="Arial" panose="020B0604020202020204" pitchFamily="34" charset="0"/>
              </a:rPr>
              <a:t> ?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470651" y="5435600"/>
            <a:ext cx="42322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000">
                <a:latin typeface="Arial" panose="020B0604020202020204" pitchFamily="34" charset="0"/>
              </a:rPr>
              <a:t>Linear regression with one variable.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000">
                <a:latin typeface="Arial" panose="020B0604020202020204" pitchFamily="34" charset="0"/>
              </a:rPr>
              <a:t>Univariate linear regression.</a:t>
            </a:r>
          </a:p>
        </p:txBody>
      </p:sp>
      <p:pic>
        <p:nvPicPr>
          <p:cNvPr id="4" name="Ink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1946276"/>
            <a:ext cx="865346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74260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891088" y="1500188"/>
          <a:ext cx="2728912" cy="362743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456"/>
                <a:gridCol w="1364456"/>
              </a:tblGrid>
              <a:tr h="1519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24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24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24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24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18" marR="7618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37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2408238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2381250"/>
            <a:ext cx="1444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9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143501"/>
            <a:ext cx="2935288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0" name="TextBox 7"/>
          <p:cNvSpPr txBox="1">
            <a:spLocks noChangeArrowheads="1"/>
          </p:cNvSpPr>
          <p:nvPr/>
        </p:nvSpPr>
        <p:spPr bwMode="auto">
          <a:xfrm>
            <a:off x="1828800" y="909638"/>
            <a:ext cx="777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Multiple features (variables).</a:t>
            </a:r>
          </a:p>
        </p:txBody>
      </p:sp>
      <p:pic>
        <p:nvPicPr>
          <p:cNvPr id="5" name="Ink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4" y="2376488"/>
            <a:ext cx="3189287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821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362201" y="1500188"/>
          <a:ext cx="7315199" cy="362743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528549"/>
                <a:gridCol w="1528549"/>
                <a:gridCol w="1528549"/>
                <a:gridCol w="1364776"/>
              </a:tblGrid>
              <a:tr h="1519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24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24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24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24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2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21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82" name="TextBox 7"/>
          <p:cNvSpPr txBox="1">
            <a:spLocks noChangeArrowheads="1"/>
          </p:cNvSpPr>
          <p:nvPr/>
        </p:nvSpPr>
        <p:spPr bwMode="auto">
          <a:xfrm>
            <a:off x="1828800" y="833438"/>
            <a:ext cx="777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Multiple features (variables).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6686451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D2B88F-ED28-4AEA-8799-6341EFB2E587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357189"/>
            <a:ext cx="11982450" cy="788988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Por</a:t>
            </a:r>
            <a:r>
              <a:rPr lang="en-GB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qué</a:t>
            </a:r>
            <a:r>
              <a:rPr lang="en-GB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la </a:t>
            </a:r>
            <a:r>
              <a:rPr lang="en-GB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Reducción</a:t>
            </a:r>
            <a:r>
              <a:rPr lang="en-GB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la </a:t>
            </a:r>
            <a:r>
              <a:rPr lang="en-GB" sz="32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Dimensionalidad</a:t>
            </a:r>
            <a:r>
              <a:rPr lang="en-US" altLang="zh-CN" sz="3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altLang="zh-CN" sz="3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3670" y="1371601"/>
            <a:ext cx="9253330" cy="47593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 err="1" smtClean="0">
                <a:ea typeface="SimSun" panose="02010600030101010101" pitchFamily="2" charset="-122"/>
              </a:rPr>
              <a:t>En</a:t>
            </a:r>
            <a:r>
              <a:rPr lang="en-US" altLang="zh-CN" dirty="0" smtClean="0">
                <a:ea typeface="SimSun" panose="02010600030101010101" pitchFamily="2" charset="-122"/>
              </a:rPr>
              <a:t> la </a:t>
            </a:r>
            <a:r>
              <a:rPr lang="en-US" altLang="zh-CN" dirty="0" err="1" smtClean="0">
                <a:ea typeface="SimSun" panose="02010600030101010101" pitchFamily="2" charset="-122"/>
              </a:rPr>
              <a:t>actualidad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es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muy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fácil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err="1" smtClean="0">
                <a:ea typeface="SimSun" panose="02010600030101010101" pitchFamily="2" charset="-122"/>
              </a:rPr>
              <a:t>recopilar</a:t>
            </a:r>
            <a:r>
              <a:rPr lang="en-US" altLang="zh-CN" b="1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err="1" smtClean="0">
                <a:ea typeface="SimSun" panose="02010600030101010101" pitchFamily="2" charset="-122"/>
              </a:rPr>
              <a:t>Datos</a:t>
            </a:r>
            <a:endParaRPr lang="en-US" altLang="zh-CN" b="1" dirty="0" smtClean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Los </a:t>
            </a:r>
            <a:r>
              <a:rPr lang="en-US" altLang="zh-CN" dirty="0" err="1" smtClean="0">
                <a:ea typeface="SimSun" panose="02010600030101010101" pitchFamily="2" charset="-122"/>
              </a:rPr>
              <a:t>datos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smtClean="0">
                <a:ea typeface="SimSun" panose="02010600030101010101" pitchFamily="2" charset="-122"/>
              </a:rPr>
              <a:t>no son </a:t>
            </a:r>
            <a:r>
              <a:rPr lang="en-US" altLang="zh-CN" b="1" dirty="0" err="1" smtClean="0">
                <a:ea typeface="SimSun" panose="02010600030101010101" pitchFamily="2" charset="-122"/>
              </a:rPr>
              <a:t>únicamente</a:t>
            </a:r>
            <a:r>
              <a:rPr lang="en-US" altLang="zh-CN" b="1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err="1" smtClean="0">
                <a:ea typeface="SimSun" panose="02010600030101010101" pitchFamily="2" charset="-122"/>
              </a:rPr>
              <a:t>recopilados</a:t>
            </a:r>
            <a:r>
              <a:rPr lang="en-US" altLang="zh-CN" b="1" dirty="0" smtClean="0">
                <a:ea typeface="SimSun" panose="02010600030101010101" pitchFamily="2" charset="-122"/>
              </a:rPr>
              <a:t> para </a:t>
            </a:r>
            <a:r>
              <a:rPr lang="en-US" altLang="zh-CN" b="1" dirty="0" err="1" smtClean="0">
                <a:ea typeface="SimSun" panose="02010600030101010101" pitchFamily="2" charset="-122"/>
              </a:rPr>
              <a:t>análisis</a:t>
            </a:r>
            <a:endParaRPr lang="en-US" altLang="zh-CN" b="1" dirty="0" smtClean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Los </a:t>
            </a:r>
            <a:r>
              <a:rPr lang="en-US" altLang="zh-CN" b="1" dirty="0" err="1" smtClean="0">
                <a:ea typeface="SimSun" panose="02010600030101010101" pitchFamily="2" charset="-122"/>
              </a:rPr>
              <a:t>datos</a:t>
            </a:r>
            <a:r>
              <a:rPr lang="en-US" altLang="zh-CN" b="1" dirty="0" smtClean="0">
                <a:ea typeface="SimSun" panose="02010600030101010101" pitchFamily="2" charset="-122"/>
              </a:rPr>
              <a:t> se </a:t>
            </a:r>
            <a:r>
              <a:rPr lang="en-US" altLang="zh-CN" b="1" dirty="0" err="1" smtClean="0">
                <a:ea typeface="SimSun" panose="02010600030101010101" pitchFamily="2" charset="-122"/>
              </a:rPr>
              <a:t>acumulan</a:t>
            </a:r>
            <a:r>
              <a:rPr lang="en-US" altLang="zh-CN" b="1" dirty="0" smtClean="0">
                <a:ea typeface="SimSun" panose="02010600030101010101" pitchFamily="2" charset="-122"/>
              </a:rPr>
              <a:t> con </a:t>
            </a:r>
            <a:r>
              <a:rPr lang="en-US" altLang="zh-CN" b="1" dirty="0" err="1" smtClean="0">
                <a:ea typeface="SimSun" panose="02010600030101010101" pitchFamily="2" charset="-122"/>
              </a:rPr>
              <a:t>una</a:t>
            </a:r>
            <a:r>
              <a:rPr lang="en-US" altLang="zh-CN" b="1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err="1" smtClean="0">
                <a:ea typeface="SimSun" panose="02010600030101010101" pitchFamily="2" charset="-122"/>
              </a:rPr>
              <a:t>velocidad</a:t>
            </a:r>
            <a:r>
              <a:rPr lang="en-US" altLang="zh-CN" b="1" dirty="0" smtClean="0">
                <a:ea typeface="SimSun" panose="02010600030101010101" pitchFamily="2" charset="-122"/>
              </a:rPr>
              <a:t> sin </a:t>
            </a:r>
            <a:r>
              <a:rPr lang="en-US" altLang="zh-CN" b="1" dirty="0" err="1" smtClean="0">
                <a:ea typeface="SimSun" panose="02010600030101010101" pitchFamily="2" charset="-122"/>
              </a:rPr>
              <a:t>precedentes</a:t>
            </a:r>
            <a:endParaRPr lang="en-US" altLang="zh-CN" b="1" dirty="0" smtClean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El </a:t>
            </a:r>
            <a:r>
              <a:rPr lang="en-US" altLang="zh-CN" b="1" dirty="0" err="1" smtClean="0">
                <a:ea typeface="SimSun" panose="02010600030101010101" pitchFamily="2" charset="-122"/>
              </a:rPr>
              <a:t>preprocesamiento</a:t>
            </a:r>
            <a:r>
              <a:rPr lang="en-US" altLang="zh-CN" b="1" dirty="0" smtClean="0">
                <a:ea typeface="SimSun" panose="02010600030101010101" pitchFamily="2" charset="-122"/>
              </a:rPr>
              <a:t> de </a:t>
            </a:r>
            <a:r>
              <a:rPr lang="en-US" altLang="zh-CN" b="1" dirty="0" err="1" smtClean="0">
                <a:ea typeface="SimSun" panose="02010600030101010101" pitchFamily="2" charset="-122"/>
              </a:rPr>
              <a:t>los</a:t>
            </a:r>
            <a:r>
              <a:rPr lang="en-US" altLang="zh-CN" b="1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err="1" smtClean="0">
                <a:ea typeface="SimSun" panose="02010600030101010101" pitchFamily="2" charset="-122"/>
              </a:rPr>
              <a:t>datos</a:t>
            </a:r>
            <a:r>
              <a:rPr lang="en-US" altLang="zh-CN" b="1" dirty="0" smtClean="0">
                <a:ea typeface="SimSun" panose="02010600030101010101" pitchFamily="2" charset="-122"/>
              </a:rPr>
              <a:t> </a:t>
            </a:r>
            <a:r>
              <a:rPr lang="en-US" altLang="zh-CN" dirty="0" smtClean="0">
                <a:ea typeface="SimSun" panose="02010600030101010101" pitchFamily="2" charset="-122"/>
              </a:rPr>
              <a:t>(</a:t>
            </a:r>
            <a:r>
              <a:rPr lang="en-US" altLang="zh-CN" dirty="0" err="1" smtClean="0">
                <a:ea typeface="SimSun" panose="02010600030101010101" pitchFamily="2" charset="-122"/>
              </a:rPr>
              <a:t>Reduciendo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Dimensionalidad</a:t>
            </a:r>
            <a:r>
              <a:rPr lang="en-US" altLang="zh-CN" dirty="0" smtClean="0">
                <a:ea typeface="SimSun" panose="02010600030101010101" pitchFamily="2" charset="-122"/>
              </a:rPr>
              <a:t>?) </a:t>
            </a:r>
            <a:r>
              <a:rPr lang="en-US" altLang="zh-CN" dirty="0" err="1" smtClean="0">
                <a:ea typeface="SimSun" panose="02010600030101010101" pitchFamily="2" charset="-122"/>
              </a:rPr>
              <a:t>resulta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i="1" dirty="0" err="1" smtClean="0">
                <a:ea typeface="SimSun" panose="02010600030101010101" pitchFamily="2" charset="-122"/>
              </a:rPr>
              <a:t>efectivo</a:t>
            </a:r>
            <a:r>
              <a:rPr lang="en-US" altLang="zh-CN" i="1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en</a:t>
            </a:r>
            <a:r>
              <a:rPr lang="en-US" altLang="zh-CN" dirty="0" smtClean="0">
                <a:ea typeface="SimSun" panose="02010600030101010101" pitchFamily="2" charset="-122"/>
              </a:rPr>
              <a:t> el </a:t>
            </a:r>
            <a:r>
              <a:rPr lang="en-US" altLang="zh-CN" dirty="0" err="1" smtClean="0">
                <a:ea typeface="SimSun" panose="02010600030101010101" pitchFamily="2" charset="-122"/>
              </a:rPr>
              <a:t>reconocimiento</a:t>
            </a:r>
            <a:r>
              <a:rPr lang="en-US" altLang="zh-CN" dirty="0" smtClean="0">
                <a:ea typeface="SimSun" panose="02010600030101010101" pitchFamily="2" charset="-122"/>
              </a:rPr>
              <a:t> de </a:t>
            </a:r>
            <a:r>
              <a:rPr lang="en-US" altLang="zh-CN" dirty="0" err="1" smtClean="0">
                <a:ea typeface="SimSun" panose="02010600030101010101" pitchFamily="2" charset="-122"/>
              </a:rPr>
              <a:t>patrones</a:t>
            </a:r>
            <a:r>
              <a:rPr lang="en-US" altLang="zh-CN" dirty="0" smtClean="0">
                <a:ea typeface="SimSun" panose="02010600030101010101" pitchFamily="2" charset="-122"/>
              </a:rPr>
              <a:t> y el </a:t>
            </a:r>
            <a:r>
              <a:rPr lang="en-US" altLang="zh-CN" dirty="0" err="1" smtClean="0">
                <a:ea typeface="SimSun" panose="02010600030101010101" pitchFamily="2" charset="-122"/>
              </a:rPr>
              <a:t>aprendiaje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automático</a:t>
            </a:r>
            <a:endParaRPr lang="en-US" altLang="zh-CN" i="1" dirty="0" smtClean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La </a:t>
            </a:r>
            <a:r>
              <a:rPr lang="en-US" altLang="zh-CN" b="1" dirty="0" err="1" smtClean="0">
                <a:ea typeface="SimSun" panose="02010600030101010101" pitchFamily="2" charset="-122"/>
              </a:rPr>
              <a:t>reducción</a:t>
            </a:r>
            <a:r>
              <a:rPr lang="en-US" altLang="zh-CN" b="1" dirty="0" smtClean="0">
                <a:ea typeface="SimSun" panose="02010600030101010101" pitchFamily="2" charset="-122"/>
              </a:rPr>
              <a:t> de la </a:t>
            </a:r>
            <a:r>
              <a:rPr lang="en-US" altLang="zh-CN" b="1" dirty="0" err="1" smtClean="0">
                <a:ea typeface="SimSun" panose="02010600030101010101" pitchFamily="2" charset="-122"/>
              </a:rPr>
              <a:t>dimensionalidad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es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una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ténica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efectiva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err="1" smtClean="0">
                <a:ea typeface="SimSun" panose="02010600030101010101" pitchFamily="2" charset="-122"/>
              </a:rPr>
              <a:t>en</a:t>
            </a:r>
            <a:r>
              <a:rPr lang="en-US" altLang="zh-CN" dirty="0" smtClean="0">
                <a:ea typeface="SimSun" panose="02010600030101010101" pitchFamily="2" charset="-122"/>
              </a:rPr>
              <a:t> la </a:t>
            </a:r>
            <a:r>
              <a:rPr lang="en-US" altLang="zh-CN" dirty="0" err="1" smtClean="0">
                <a:ea typeface="SimSun" panose="02010600030101010101" pitchFamily="2" charset="-122"/>
              </a:rPr>
              <a:t>optimización</a:t>
            </a:r>
            <a:r>
              <a:rPr lang="en-US" altLang="zh-CN" dirty="0" smtClean="0">
                <a:ea typeface="SimSun" panose="02010600030101010101" pitchFamily="2" charset="-122"/>
              </a:rPr>
              <a:t> de la </a:t>
            </a:r>
            <a:r>
              <a:rPr lang="en-US" altLang="zh-CN" dirty="0" err="1" smtClean="0">
                <a:ea typeface="SimSun" panose="02010600030101010101" pitchFamily="2" charset="-122"/>
              </a:rPr>
              <a:t>información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eaLnBrk="1" hangingPunct="1"/>
            <a:endParaRPr lang="en-US" altLang="zh-CN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4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1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160589" y="1157288"/>
          <a:ext cx="6400799" cy="32612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1381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21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21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21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21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2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2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206" name="TextBox 2"/>
          <p:cNvSpPr txBox="1">
            <a:spLocks noChangeArrowheads="1"/>
          </p:cNvSpPr>
          <p:nvPr/>
        </p:nvSpPr>
        <p:spPr bwMode="auto">
          <a:xfrm>
            <a:off x="1828800" y="685801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Multiple features (variables).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854200" y="4252913"/>
            <a:ext cx="6756400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400"/>
              </a:spcAft>
              <a:buNone/>
            </a:pPr>
            <a:r>
              <a:rPr lang="en-US" altLang="es-CO" sz="2000"/>
              <a:t>Notation:</a:t>
            </a:r>
          </a:p>
          <a:p>
            <a:pPr lvl="2" eaLnBrk="1" hangingPunct="1">
              <a:spcBef>
                <a:spcPct val="0"/>
              </a:spcBef>
              <a:spcAft>
                <a:spcPts val="400"/>
              </a:spcAft>
              <a:buNone/>
            </a:pPr>
            <a:r>
              <a:rPr lang="en-US" altLang="es-CO" sz="2000"/>
              <a:t>= number of features</a:t>
            </a:r>
          </a:p>
          <a:p>
            <a:pPr lvl="2" eaLnBrk="1" hangingPunct="1">
              <a:spcBef>
                <a:spcPct val="0"/>
              </a:spcBef>
              <a:spcAft>
                <a:spcPts val="700"/>
              </a:spcAft>
              <a:buNone/>
            </a:pPr>
            <a:r>
              <a:rPr lang="en-US" altLang="es-CO" sz="2000"/>
              <a:t>= input (features) of        training example.</a:t>
            </a:r>
          </a:p>
          <a:p>
            <a:pPr lvl="2" eaLnBrk="1" hangingPunct="1">
              <a:spcBef>
                <a:spcPct val="0"/>
              </a:spcBef>
              <a:spcAft>
                <a:spcPts val="700"/>
              </a:spcAft>
              <a:buNone/>
            </a:pPr>
            <a:r>
              <a:rPr lang="en-US" altLang="es-CO" sz="2000"/>
              <a:t>= value of feature    in        training example.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4648200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4" y="4978401"/>
            <a:ext cx="350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4" y="5457825"/>
            <a:ext cx="35083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4968876"/>
            <a:ext cx="2682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26" y="5524501"/>
            <a:ext cx="26987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5575300"/>
            <a:ext cx="1047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nk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35151"/>
            <a:ext cx="8345488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21358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7"/>
          <p:cNvSpPr txBox="1">
            <a:spLocks noChangeArrowheads="1"/>
          </p:cNvSpPr>
          <p:nvPr/>
        </p:nvSpPr>
        <p:spPr bwMode="auto">
          <a:xfrm>
            <a:off x="1828800" y="1004888"/>
            <a:ext cx="777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Hypothesis:</a:t>
            </a:r>
          </a:p>
        </p:txBody>
      </p:sp>
      <p:sp>
        <p:nvSpPr>
          <p:cNvPr id="9219" name="TextBox 5"/>
          <p:cNvSpPr txBox="1">
            <a:spLocks noChangeArrowheads="1"/>
          </p:cNvSpPr>
          <p:nvPr/>
        </p:nvSpPr>
        <p:spPr bwMode="auto">
          <a:xfrm>
            <a:off x="1866900" y="1620838"/>
            <a:ext cx="777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	Previously:</a:t>
            </a:r>
          </a:p>
        </p:txBody>
      </p:sp>
      <p:pic>
        <p:nvPicPr>
          <p:cNvPr id="9220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690688"/>
            <a:ext cx="25685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nk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4" y="1497014"/>
            <a:ext cx="7729537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55840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1524000" y="6019800"/>
            <a:ext cx="1600200" cy="838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pic>
        <p:nvPicPr>
          <p:cNvPr id="1024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6" y="892175"/>
            <a:ext cx="58705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943100" y="1558926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For convenience of notation, define     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670050"/>
            <a:ext cx="9763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943100" y="6221413"/>
            <a:ext cx="777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Multivariate linear regression.</a:t>
            </a:r>
          </a:p>
        </p:txBody>
      </p:sp>
      <p:pic>
        <p:nvPicPr>
          <p:cNvPr id="2" name="Ink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4" y="981076"/>
            <a:ext cx="86645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524000" y="6172200"/>
            <a:ext cx="457200" cy="46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0336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57400" y="889000"/>
            <a:ext cx="8610600" cy="1905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133600" y="2667000"/>
            <a:ext cx="7913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2133600" y="2895600"/>
            <a:ext cx="8077200" cy="26416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280494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050925"/>
            <a:ext cx="62611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Box 7"/>
          <p:cNvSpPr txBox="1">
            <a:spLocks noChangeArrowheads="1"/>
          </p:cNvSpPr>
          <p:nvPr/>
        </p:nvSpPr>
        <p:spPr bwMode="auto">
          <a:xfrm>
            <a:off x="1905000" y="962026"/>
            <a:ext cx="1866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Hypothesis: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1905000" y="2379664"/>
            <a:ext cx="2667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Cost function:</a:t>
            </a:r>
          </a:p>
        </p:txBody>
      </p:sp>
      <p:sp>
        <p:nvSpPr>
          <p:cNvPr id="12293" name="TextBox 14"/>
          <p:cNvSpPr txBox="1">
            <a:spLocks noChangeArrowheads="1"/>
          </p:cNvSpPr>
          <p:nvPr/>
        </p:nvSpPr>
        <p:spPr bwMode="auto">
          <a:xfrm>
            <a:off x="1905000" y="1687513"/>
            <a:ext cx="186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Parameters:</a:t>
            </a:r>
          </a:p>
        </p:txBody>
      </p:sp>
      <p:pic>
        <p:nvPicPr>
          <p:cNvPr id="12294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1811338"/>
            <a:ext cx="1639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732088"/>
            <a:ext cx="5656263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nk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4" b="32314"/>
          <a:stretch>
            <a:fillRect/>
          </a:stretch>
        </p:blipFill>
        <p:spPr bwMode="auto">
          <a:xfrm>
            <a:off x="2449514" y="609600"/>
            <a:ext cx="776128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AutoShape 2"/>
          <p:cNvSpPr>
            <a:spLocks noChangeAspect="1" noChangeArrowheads="1"/>
          </p:cNvSpPr>
          <p:nvPr/>
        </p:nvSpPr>
        <p:spPr bwMode="auto">
          <a:xfrm>
            <a:off x="2514600" y="-1524000"/>
            <a:ext cx="765810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CO" altLang="es-CO" sz="1800">
              <a:latin typeface="Arial" panose="020B060402020202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5391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pic>
        <p:nvPicPr>
          <p:cNvPr id="14338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050925"/>
            <a:ext cx="62611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7"/>
          <p:cNvSpPr txBox="1">
            <a:spLocks noChangeArrowheads="1"/>
          </p:cNvSpPr>
          <p:nvPr/>
        </p:nvSpPr>
        <p:spPr bwMode="auto">
          <a:xfrm>
            <a:off x="1905000" y="962026"/>
            <a:ext cx="1866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Hypothesis:</a:t>
            </a:r>
          </a:p>
        </p:txBody>
      </p:sp>
      <p:sp>
        <p:nvSpPr>
          <p:cNvPr id="14340" name="TextBox 10"/>
          <p:cNvSpPr txBox="1">
            <a:spLocks noChangeArrowheads="1"/>
          </p:cNvSpPr>
          <p:nvPr/>
        </p:nvSpPr>
        <p:spPr bwMode="auto">
          <a:xfrm>
            <a:off x="1905000" y="2379664"/>
            <a:ext cx="2667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Cost function:</a:t>
            </a:r>
          </a:p>
        </p:txBody>
      </p:sp>
      <p:sp>
        <p:nvSpPr>
          <p:cNvPr id="14341" name="TextBox 14"/>
          <p:cNvSpPr txBox="1">
            <a:spLocks noChangeArrowheads="1"/>
          </p:cNvSpPr>
          <p:nvPr/>
        </p:nvSpPr>
        <p:spPr bwMode="auto">
          <a:xfrm>
            <a:off x="1905000" y="1687513"/>
            <a:ext cx="186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/>
              <a:t>Parameters:</a:t>
            </a:r>
          </a:p>
        </p:txBody>
      </p:sp>
      <p:pic>
        <p:nvPicPr>
          <p:cNvPr id="14342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1811338"/>
            <a:ext cx="1639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732088"/>
            <a:ext cx="5656263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05000" y="4416426"/>
            <a:ext cx="8458200" cy="2308225"/>
            <a:chOff x="381000" y="2952751"/>
            <a:chExt cx="8458200" cy="1730982"/>
          </a:xfrm>
        </p:grpSpPr>
        <p:pic>
          <p:nvPicPr>
            <p:cNvPr id="14346" name="Picture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00" y="4423440"/>
              <a:ext cx="1293495" cy="220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9963" y="3447007"/>
              <a:ext cx="109728" cy="30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8" name="Group 2"/>
            <p:cNvGrpSpPr>
              <a:grpSpLocks/>
            </p:cNvGrpSpPr>
            <p:nvPr/>
          </p:nvGrpSpPr>
          <p:grpSpPr bwMode="auto">
            <a:xfrm>
              <a:off x="381000" y="2952751"/>
              <a:ext cx="8458200" cy="1730982"/>
              <a:chOff x="381000" y="2952751"/>
              <a:chExt cx="8458200" cy="1730982"/>
            </a:xfrm>
          </p:grpSpPr>
          <p:sp>
            <p:nvSpPr>
              <p:cNvPr id="14349" name="TextBox 9"/>
              <p:cNvSpPr txBox="1">
                <a:spLocks noChangeArrowheads="1"/>
              </p:cNvSpPr>
              <p:nvPr/>
            </p:nvSpPr>
            <p:spPr bwMode="auto">
              <a:xfrm>
                <a:off x="3505200" y="4333875"/>
                <a:ext cx="5334000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s-CO" sz="2000"/>
                  <a:t>(simultaneously update for every                        )</a:t>
                </a:r>
              </a:p>
            </p:txBody>
          </p:sp>
          <p:sp>
            <p:nvSpPr>
              <p:cNvPr id="14350" name="TextBox 12"/>
              <p:cNvSpPr txBox="1">
                <a:spLocks noChangeArrowheads="1"/>
              </p:cNvSpPr>
              <p:nvPr/>
            </p:nvSpPr>
            <p:spPr bwMode="auto">
              <a:xfrm>
                <a:off x="1028700" y="3390841"/>
                <a:ext cx="961263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s-CO" sz="2000"/>
                  <a:t>Repeat</a:t>
                </a:r>
                <a:endParaRPr lang="en-US" altLang="es-CO" sz="2400"/>
              </a:p>
            </p:txBody>
          </p:sp>
          <p:sp>
            <p:nvSpPr>
              <p:cNvPr id="14351" name="TextBox 11"/>
              <p:cNvSpPr txBox="1">
                <a:spLocks noChangeArrowheads="1"/>
              </p:cNvSpPr>
              <p:nvPr/>
            </p:nvSpPr>
            <p:spPr bwMode="auto">
              <a:xfrm>
                <a:off x="381000" y="2952751"/>
                <a:ext cx="2667000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s-CO" sz="2400"/>
                  <a:t>Gradient descent:</a:t>
                </a:r>
              </a:p>
            </p:txBody>
          </p:sp>
          <p:pic>
            <p:nvPicPr>
              <p:cNvPr id="14352" name="Picture 3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7800" y="4379695"/>
                <a:ext cx="109728" cy="304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53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9047" y="3854463"/>
                <a:ext cx="3698748" cy="436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" name="Ink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609601"/>
            <a:ext cx="76581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ítulo 1"/>
          <p:cNvSpPr txBox="1">
            <a:spLocks/>
          </p:cNvSpPr>
          <p:nvPr/>
        </p:nvSpPr>
        <p:spPr>
          <a:xfrm>
            <a:off x="838200" y="-43754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Regresión Lineal </a:t>
            </a:r>
            <a:r>
              <a:rPr lang="es-CO" sz="3600" b="1" dirty="0" err="1" smtClean="0"/>
              <a:t>Multivariable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8735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31" name="30 Rectángulo"/>
          <p:cNvSpPr/>
          <p:nvPr/>
        </p:nvSpPr>
        <p:spPr>
          <a:xfrm>
            <a:off x="8347075" y="5176838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33" name="32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5364" name="TextBox 9"/>
          <p:cNvSpPr txBox="1">
            <a:spLocks noChangeArrowheads="1"/>
          </p:cNvSpPr>
          <p:nvPr/>
        </p:nvSpPr>
        <p:spPr bwMode="auto">
          <a:xfrm>
            <a:off x="3397251" y="4773614"/>
            <a:ext cx="36496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1600"/>
              <a:t>(simultaneously update             )</a:t>
            </a:r>
          </a:p>
        </p:txBody>
      </p:sp>
      <p:sp>
        <p:nvSpPr>
          <p:cNvPr id="15365" name="TextBox 7"/>
          <p:cNvSpPr txBox="1">
            <a:spLocks noChangeArrowheads="1"/>
          </p:cNvSpPr>
          <p:nvPr/>
        </p:nvSpPr>
        <p:spPr bwMode="auto">
          <a:xfrm>
            <a:off x="1828800" y="276226"/>
            <a:ext cx="3589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Gradient Descent</a:t>
            </a:r>
          </a:p>
        </p:txBody>
      </p:sp>
      <p:sp>
        <p:nvSpPr>
          <p:cNvPr id="15366" name="TextBox 12"/>
          <p:cNvSpPr txBox="1">
            <a:spLocks noChangeArrowheads="1"/>
          </p:cNvSpPr>
          <p:nvPr/>
        </p:nvSpPr>
        <p:spPr bwMode="auto">
          <a:xfrm>
            <a:off x="1981200" y="1535113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000"/>
              <a:t>Repeat</a:t>
            </a:r>
            <a:endParaRPr lang="en-US" altLang="es-CO" sz="2400"/>
          </a:p>
        </p:txBody>
      </p:sp>
      <p:sp>
        <p:nvSpPr>
          <p:cNvPr id="15367" name="TextBox 14"/>
          <p:cNvSpPr txBox="1">
            <a:spLocks noChangeArrowheads="1"/>
          </p:cNvSpPr>
          <p:nvPr/>
        </p:nvSpPr>
        <p:spPr bwMode="auto">
          <a:xfrm>
            <a:off x="1981200" y="1001713"/>
            <a:ext cx="3581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000"/>
              <a:t>Previously (n=1):</a:t>
            </a:r>
          </a:p>
        </p:txBody>
      </p:sp>
      <p:pic>
        <p:nvPicPr>
          <p:cNvPr id="15368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044700"/>
            <a:ext cx="3355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88" y="4879976"/>
            <a:ext cx="482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609725"/>
            <a:ext cx="109538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1" y="5461001"/>
            <a:ext cx="1111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9" y="3816350"/>
            <a:ext cx="36972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6" y="3222626"/>
            <a:ext cx="7270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Brace 15"/>
          <p:cNvSpPr/>
          <p:nvPr/>
        </p:nvSpPr>
        <p:spPr>
          <a:xfrm rot="5400000">
            <a:off x="4636295" y="2055020"/>
            <a:ext cx="179387" cy="2060575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6210300" y="177800"/>
            <a:ext cx="0" cy="650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62700" y="76200"/>
            <a:ext cx="3581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000"/>
              <a:t>New algorithm               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90500"/>
            <a:ext cx="6873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353175" y="58420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000"/>
              <a:t>Repeat</a:t>
            </a:r>
            <a:endParaRPr lang="en-US" altLang="es-CO" sz="240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58813"/>
            <a:ext cx="109538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1" y="2921001"/>
            <a:ext cx="1111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1" y="1344614"/>
            <a:ext cx="368617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781925" y="2243138"/>
            <a:ext cx="2749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1600"/>
              <a:t>(simultaneously update        for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1600"/>
              <a:t>                        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1" y="2343150"/>
            <a:ext cx="1682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743200"/>
            <a:ext cx="10350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/>
          <p:cNvCxnSpPr/>
          <p:nvPr/>
        </p:nvCxnSpPr>
        <p:spPr>
          <a:xfrm flipH="1">
            <a:off x="6400800" y="3519488"/>
            <a:ext cx="396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1" y="3632200"/>
            <a:ext cx="36607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4" y="4629150"/>
            <a:ext cx="36607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4" y="5543550"/>
            <a:ext cx="36607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3" y="6505576"/>
            <a:ext cx="19050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nk 13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9" y="292100"/>
            <a:ext cx="8874125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29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28801" y="889000"/>
            <a:ext cx="8639175" cy="1905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05000" y="2362200"/>
            <a:ext cx="8142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1828801" y="2514600"/>
            <a:ext cx="8639175" cy="26416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I: Feature Scaling</a:t>
            </a:r>
          </a:p>
        </p:txBody>
      </p:sp>
    </p:spTree>
    <p:extLst>
      <p:ext uri="{BB962C8B-B14F-4D97-AF65-F5344CB8AC3E}">
        <p14:creationId xmlns:p14="http://schemas.microsoft.com/office/powerpoint/2010/main" val="417325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24" name="23 Rectángulo"/>
          <p:cNvSpPr/>
          <p:nvPr/>
        </p:nvSpPr>
        <p:spPr>
          <a:xfrm>
            <a:off x="1066800" y="0"/>
            <a:ext cx="103632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1905000" y="1295400"/>
            <a:ext cx="46482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en-US" altLang="es-CO" sz="2000"/>
              <a:t>E.g.       = size (0-2000 feet</a:t>
            </a:r>
            <a:r>
              <a:rPr lang="en-US" altLang="es-CO" sz="2000" baseline="30000"/>
              <a:t>2</a:t>
            </a:r>
            <a:r>
              <a:rPr lang="en-US" altLang="es-CO" sz="2000"/>
              <a:t>)</a:t>
            </a:r>
            <a:endParaRPr lang="en-US" altLang="es-CO" sz="20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en-US" altLang="es-CO" sz="2000"/>
              <a:t>              = number of bedrooms (1-5</a:t>
            </a:r>
            <a:r>
              <a:rPr lang="en-US" altLang="es-CO" sz="2400"/>
              <a:t>)</a:t>
            </a:r>
          </a:p>
        </p:txBody>
      </p:sp>
      <p:pic>
        <p:nvPicPr>
          <p:cNvPr id="17412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98600"/>
            <a:ext cx="2667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90725"/>
            <a:ext cx="2746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6248400" y="1498600"/>
            <a:ext cx="0" cy="4883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25800" y="2574926"/>
            <a:ext cx="0" cy="409257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97200" y="6346825"/>
            <a:ext cx="20320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7477125" y="4217989"/>
            <a:ext cx="0" cy="241617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248525" y="634682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76" y="2833689"/>
            <a:ext cx="2381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172200"/>
            <a:ext cx="23018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6188075"/>
            <a:ext cx="23018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4217989"/>
            <a:ext cx="2381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9" y="1296989"/>
            <a:ext cx="19589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2324100"/>
            <a:ext cx="324167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5" name="Rectangle 68"/>
          <p:cNvSpPr>
            <a:spLocks noChangeArrowheads="1"/>
          </p:cNvSpPr>
          <p:nvPr/>
        </p:nvSpPr>
        <p:spPr bwMode="auto">
          <a:xfrm>
            <a:off x="1868488" y="177801"/>
            <a:ext cx="7010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Feature Scaling</a:t>
            </a:r>
          </a:p>
          <a:p>
            <a:pPr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en-US" altLang="es-CO" sz="240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2659064"/>
            <a:ext cx="534988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37475" y="1295401"/>
            <a:ext cx="1252538" cy="3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25" y="4364039"/>
            <a:ext cx="534988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7715250" y="1214438"/>
            <a:ext cx="1347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CO" sz="2000"/>
              <a:t>size (feet</a:t>
            </a:r>
            <a:r>
              <a:rPr lang="en-US" altLang="es-CO" sz="2000" baseline="30000"/>
              <a:t>2</a:t>
            </a:r>
            <a:r>
              <a:rPr lang="en-US" altLang="es-CO" sz="2000"/>
              <a:t>)</a:t>
            </a:r>
            <a:endParaRPr lang="en-US" altLang="es-CO" sz="200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37475" y="2324101"/>
            <a:ext cx="2514600" cy="250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7737476" y="2187575"/>
            <a:ext cx="2543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CO" sz="2000"/>
              <a:t>number of bedrooms</a:t>
            </a:r>
            <a:endParaRPr lang="en-US" altLang="es-CO" sz="2000">
              <a:solidFill>
                <a:srgbClr val="000000"/>
              </a:solidFill>
            </a:endParaRPr>
          </a:p>
        </p:txBody>
      </p:sp>
      <p:pic>
        <p:nvPicPr>
          <p:cNvPr id="4" name="Ink 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1120775"/>
            <a:ext cx="8516938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83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8434" name="Rectangle 68"/>
          <p:cNvSpPr>
            <a:spLocks noChangeArrowheads="1"/>
          </p:cNvSpPr>
          <p:nvPr/>
        </p:nvSpPr>
        <p:spPr bwMode="auto">
          <a:xfrm>
            <a:off x="1868488" y="681038"/>
            <a:ext cx="8418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CO" sz="2400" b="1"/>
              <a:t>Feature Scaling</a:t>
            </a:r>
          </a:p>
        </p:txBody>
      </p:sp>
      <p:sp>
        <p:nvSpPr>
          <p:cNvPr id="18435" name="Rectangle 1"/>
          <p:cNvSpPr>
            <a:spLocks noChangeArrowheads="1"/>
          </p:cNvSpPr>
          <p:nvPr/>
        </p:nvSpPr>
        <p:spPr bwMode="auto">
          <a:xfrm>
            <a:off x="2247900" y="1349376"/>
            <a:ext cx="7962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en-US" altLang="es-CO" sz="2400"/>
              <a:t>Get every feature into approximately a                           range.</a:t>
            </a:r>
          </a:p>
        </p:txBody>
      </p:sp>
      <p:pic>
        <p:nvPicPr>
          <p:cNvPr id="18436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1516063"/>
            <a:ext cx="15748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Ink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1006476"/>
            <a:ext cx="7688263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1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5|38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5.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1 &amp; 3000 &amp; 4 &amp; 1 &amp; 38&#10;\end{bmatrix}&#10;$&#10;&#10;\end{document}"/>
  <p:tag name="IGUANATEXSIZE" val="1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\\&#10;540&#10;\end{bmatrix}&#10;$&#10;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1)}, y^{(1)}), \dots, (x^{(m)}, y^{(m)})&#10;$&#10;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 &#10;x_0^{(i)}\\&#10;x_1^{(i)}\\&#10;x_2^{(i)}\\&#10;\vdots \\&#10;x_n^{(i)}&#10;\end{bmatrix} \in \mathbb{R}^{n+1}&#10;$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&#10;1\\&#10;x_1^{(i)}&#10;\end{bmatrix}&#10;$&#10;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T X)^{-1}&#10;$&#10;&#10;\end{document}"/>
  <p:tag name="IGUANATEXSIZE" val="3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 X&#10;$&#10;&#10;\end{document}"/>
  <p:tag name="IGUANATEXSIZE" val="3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(X^TX)^{-1}$&#10;&#10;&#10;\end{document}"/>
  <p:tag name="IGUANATEXSIZE" val="2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&#10;$&#10;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&#10;$&#10;&#10;\end{document}"/>
  <p:tag name="IGUANATEXSIZE" val="2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\leq n&#10;$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3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(feet^2)}{2000}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numbersdf    of bedrooms}{5}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-1 \leq x_i \leq 1$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$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 - \mu_i$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0 = 1$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-0.5 \leq x_1 \leq 0.5, -0.5 \leq x_2 \leq 0.5$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j := \theta_j - \alpha \frac{\partial}{\partial \theta_j} J(\theta)&#10;$&#10;&#10;\end{document}"/>
  <p:tag name="IGUANATEXSIZE" val="3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\min_\theta J(\theta)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10^{-3}&#10;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ots, 0.001, 0.000, 0.01, 0.000, 0.1, 0.000, 1, \dots&#10;$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 $(\theta \in \mathbb{R})$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(\theta) = a\theta^2 + b\theta + c&#10;$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 \in \mathbb{R}^{n+1}&#10;$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displaystyle&#10;J(\theta_0, \theta_1, \dots, \theta_m) = \frac{1}{2m} \sum^{m}_{i=1} (h_\theta(x^{(i)}) - y^{(i)})^2&#10;$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frac{\partial}{\partial\theta_j} J(\theta) = \dots = 0&#10;$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&#10;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_0, \theta_1, \dots, \theta_n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4.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55595</TotalTime>
  <Words>4201</Words>
  <Application>Microsoft Office PowerPoint</Application>
  <PresentationFormat>Panorámica</PresentationFormat>
  <Paragraphs>811</Paragraphs>
  <Slides>131</Slides>
  <Notes>40</Notes>
  <HiddenSlides>0</HiddenSlides>
  <MMClips>0</MMClips>
  <ScaleCrop>false</ScaleCrop>
  <HeadingPairs>
    <vt:vector size="8" baseType="variant">
      <vt:variant>
        <vt:lpstr>Fuentes usadas</vt:lpstr>
      </vt:variant>
      <vt:variant>
        <vt:i4>18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4</vt:i4>
      </vt:variant>
      <vt:variant>
        <vt:lpstr>Títulos de diapositiva</vt:lpstr>
      </vt:variant>
      <vt:variant>
        <vt:i4>131</vt:i4>
      </vt:variant>
    </vt:vector>
  </HeadingPairs>
  <TitlesOfParts>
    <vt:vector size="154" baseType="lpstr">
      <vt:lpstr>Arial Unicode MS</vt:lpstr>
      <vt:lpstr>宋体</vt:lpstr>
      <vt:lpstr>宋体</vt:lpstr>
      <vt:lpstr>Ancizar Sans Black</vt:lpstr>
      <vt:lpstr>-apple-system</vt:lpstr>
      <vt:lpstr>Arial</vt:lpstr>
      <vt:lpstr>Bookman</vt:lpstr>
      <vt:lpstr>Calibri</vt:lpstr>
      <vt:lpstr>Calibri Light</vt:lpstr>
      <vt:lpstr>Cambria Math</vt:lpstr>
      <vt:lpstr>Courier New</vt:lpstr>
      <vt:lpstr>Math1</vt:lpstr>
      <vt:lpstr>新細明體</vt:lpstr>
      <vt:lpstr>Symbol</vt:lpstr>
      <vt:lpstr>tci2</vt:lpstr>
      <vt:lpstr>Times New Roman</vt:lpstr>
      <vt:lpstr>Trebuchet MS</vt:lpstr>
      <vt:lpstr>Wingdings</vt:lpstr>
      <vt:lpstr>Tema de Office</vt:lpstr>
      <vt:lpstr>Equation</vt:lpstr>
      <vt:lpstr>Bitmap Image</vt:lpstr>
      <vt:lpstr>Rovnice</vt:lpstr>
      <vt:lpstr>Visio</vt:lpstr>
      <vt:lpstr>Presentación de PowerPoint</vt:lpstr>
      <vt:lpstr>CLASIFICACIÓN Y RECONOCIMIENTO DE PATRONES Extracción de Características y Reducción de la Dimensionalidad</vt:lpstr>
      <vt:lpstr>Contenido</vt:lpstr>
      <vt:lpstr>Contenido</vt:lpstr>
      <vt:lpstr>Contenido</vt:lpstr>
      <vt:lpstr>Etapas Sistema de Clasificación y Reconocimiento de Patrones</vt:lpstr>
      <vt:lpstr>Representación de un Patrón</vt:lpstr>
      <vt:lpstr>Dos procesos para la Implementación de sistemas de reconocimiento  de Patrónes</vt:lpstr>
      <vt:lpstr>Por qué la Reducción de la Dimensionalidad ?</vt:lpstr>
      <vt:lpstr>Por qué la Reducción de la Dimensionalidad ?</vt:lpstr>
      <vt:lpstr>Por qué la Reducción de la Dimensionalidad ?</vt:lpstr>
      <vt:lpstr>Aplicaciones de la Reducción de la Dimensionalidad </vt:lpstr>
      <vt:lpstr>Clasificación de documentos</vt:lpstr>
      <vt:lpstr>Análisis de microarrays de expresión genética</vt:lpstr>
      <vt:lpstr>Otros tipos de datos multidimensionales</vt:lpstr>
      <vt:lpstr> Principales técnicas de reducción de dimensionalidad</vt:lpstr>
      <vt:lpstr>Selección de características</vt:lpstr>
      <vt:lpstr>Extracción de Características (Reducción)</vt:lpstr>
      <vt:lpstr>Reducción de características vs. Selección de características</vt:lpstr>
      <vt:lpstr>Métodos de extracción de Características</vt:lpstr>
      <vt:lpstr>Datos Organizados</vt:lpstr>
      <vt:lpstr>Datos Organizados</vt:lpstr>
      <vt:lpstr>Datos Organizados</vt:lpstr>
      <vt:lpstr>Datos Organizados (comando shape)</vt:lpstr>
      <vt:lpstr>Cuando Utilizamos Reducción de Características</vt:lpstr>
      <vt:lpstr>Datos Organizados (comando describe())</vt:lpstr>
      <vt:lpstr>Datos Organizados (comando describe())</vt:lpstr>
      <vt:lpstr>Selección de Características</vt:lpstr>
      <vt:lpstr>Selección de Características</vt:lpstr>
      <vt:lpstr>Selección de Características a partir del análisis de los datos</vt:lpstr>
      <vt:lpstr>Selección de Características a partir del análisis de los datos</vt:lpstr>
      <vt:lpstr>Selección de Características</vt:lpstr>
      <vt:lpstr>Extracción de Características a partir del análisis de los datos</vt:lpstr>
      <vt:lpstr>Como hacemos para visualizar datos multidimensionales?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 maldición de la dimensionalidad (The Curse of Dimensionality)</vt:lpstr>
      <vt:lpstr>La  maldición de la dimensionalidad (Analogía)</vt:lpstr>
      <vt:lpstr>La  maldición de la dimensionalidad (Ejemplo)</vt:lpstr>
      <vt:lpstr>La  maldición de la dimensionalidad (Ejemplo)</vt:lpstr>
      <vt:lpstr>La  maldición de la dimensionalidad Construimos un Clasificador</vt:lpstr>
      <vt:lpstr>La  maldición de la dimensionalidad Construimos un Clasificador</vt:lpstr>
      <vt:lpstr>La  maldición de la dimensionalidad Evaluamos la calidad de la Predicción</vt:lpstr>
      <vt:lpstr>La  maldición de la dimensionalidad Incrementamos dimensiones (Características)</vt:lpstr>
      <vt:lpstr>La  maldición de la dimensionalidad </vt:lpstr>
      <vt:lpstr>Características (Dimensiones) con valores faltantes o Poca Varianza</vt:lpstr>
      <vt:lpstr>Correlación de Valores</vt:lpstr>
      <vt:lpstr>Correlación de Valores</vt:lpstr>
      <vt:lpstr>Correlación de Valores</vt:lpstr>
      <vt:lpstr>Correlación de Valores</vt:lpstr>
      <vt:lpstr>Correlación de Valores</vt:lpstr>
      <vt:lpstr>Correlación de Valores</vt:lpstr>
      <vt:lpstr>Presentación de PowerPoint</vt:lpstr>
      <vt:lpstr>Recordemos: Regresión Lineal</vt:lpstr>
      <vt:lpstr>Recordemos: Regresión Logística</vt:lpstr>
      <vt:lpstr>Recordemos: Regresión Logística</vt:lpstr>
      <vt:lpstr>Recordemos: Regresión Logística</vt:lpstr>
      <vt:lpstr>Selección de características a través del desempeño del modelo Regresión Logística en Python</vt:lpstr>
      <vt:lpstr>Regresión Logística en Python</vt:lpstr>
      <vt:lpstr>Regresión Logística en Python</vt:lpstr>
      <vt:lpstr>Regresión Logística en Python</vt:lpstr>
      <vt:lpstr>Regresión Logística en Python</vt:lpstr>
      <vt:lpstr>Eliminación de Características hacia atrás (Backward Feature Elimination)</vt:lpstr>
      <vt:lpstr>Recursive Feature Elimination (RFE) en Python</vt:lpstr>
      <vt:lpstr>Recursive Feature Elimination (RFE) en Python</vt:lpstr>
      <vt:lpstr>Recordemos: Arboles de Decisión</vt:lpstr>
      <vt:lpstr>Jugar Tennis</vt:lpstr>
      <vt:lpstr>Presentación de PowerPoint</vt:lpstr>
      <vt:lpstr>Algoritmos: ID3 (Interactive Dichotomizer Version 3)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Gradient descent for multiple variables</vt:lpstr>
      <vt:lpstr>Presentación de PowerPoint</vt:lpstr>
      <vt:lpstr>Presentación de PowerPoint</vt:lpstr>
      <vt:lpstr>Presentación de PowerPoint</vt:lpstr>
      <vt:lpstr>Gradient descent in practice I: Feature Scaling</vt:lpstr>
      <vt:lpstr>Presentación de PowerPoint</vt:lpstr>
      <vt:lpstr>Presentación de PowerPoint</vt:lpstr>
      <vt:lpstr>Presentación de PowerPoint</vt:lpstr>
      <vt:lpstr>Gradient descent in practice II: Learning rate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Practicante comunicaciones minas</dc:creator>
  <cp:lastModifiedBy>MOYCOT</cp:lastModifiedBy>
  <cp:revision>589</cp:revision>
  <dcterms:created xsi:type="dcterms:W3CDTF">2016-09-13T20:09:19Z</dcterms:created>
  <dcterms:modified xsi:type="dcterms:W3CDTF">2020-01-23T21:39:45Z</dcterms:modified>
</cp:coreProperties>
</file>